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html" ContentType="text/html; charset=utf-8"/>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slide" Target="slides/slide208.xml" /><Relationship Id="rId210" Type="http://schemas.openxmlformats.org/officeDocument/2006/relationships/slide" Target="slides/slide209.xml" /><Relationship Id="rId211" Type="http://schemas.openxmlformats.org/officeDocument/2006/relationships/slide" Target="slides/slide210.xml" /><Relationship Id="rId212" Type="http://schemas.openxmlformats.org/officeDocument/2006/relationships/slide" Target="slides/slide211.xml" /><Relationship Id="rId213" Type="http://schemas.openxmlformats.org/officeDocument/2006/relationships/slide" Target="slides/slide212.xml" /><Relationship Id="rId214" Type="http://schemas.openxmlformats.org/officeDocument/2006/relationships/slide" Target="slides/slide213.xml" /><Relationship Id="rId215" Type="http://schemas.openxmlformats.org/officeDocument/2006/relationships/slide" Target="slides/slide214.xml" /><Relationship Id="rId216" Type="http://schemas.openxmlformats.org/officeDocument/2006/relationships/slide" Target="slides/slide215.xml" /><Relationship Id="rId217" Type="http://schemas.openxmlformats.org/officeDocument/2006/relationships/slide" Target="slides/slide216.xml" /><Relationship Id="rId218" Type="http://schemas.openxmlformats.org/officeDocument/2006/relationships/slide" Target="slides/slide217.xml" /><Relationship Id="rId219" Type="http://schemas.openxmlformats.org/officeDocument/2006/relationships/slide" Target="slides/slide218.xml" /><Relationship Id="rId220" Type="http://schemas.openxmlformats.org/officeDocument/2006/relationships/slide" Target="slides/slide219.xml" /><Relationship Id="rId221" Type="http://schemas.openxmlformats.org/officeDocument/2006/relationships/slide" Target="slides/slide220.xml" /><Relationship Id="rId222" Type="http://schemas.openxmlformats.org/officeDocument/2006/relationships/slide" Target="slides/slide221.xml" /><Relationship Id="rId223" Type="http://schemas.openxmlformats.org/officeDocument/2006/relationships/slide" Target="slides/slide222.xml" /><Relationship Id="rId224" Type="http://schemas.openxmlformats.org/officeDocument/2006/relationships/slide" Target="slides/slide223.xml" /><Relationship Id="rId225" Type="http://schemas.openxmlformats.org/officeDocument/2006/relationships/slide" Target="slides/slide224.xml" /><Relationship Id="rId226" Type="http://schemas.openxmlformats.org/officeDocument/2006/relationships/slide" Target="slides/slide225.xml" /><Relationship Id="rId227" Type="http://schemas.openxmlformats.org/officeDocument/2006/relationships/slide" Target="slides/slide226.xml" /><Relationship Id="rId228" Type="http://schemas.openxmlformats.org/officeDocument/2006/relationships/slide" Target="slides/slide227.xml" /><Relationship Id="rId229" Type="http://schemas.openxmlformats.org/officeDocument/2006/relationships/slide" Target="slides/slide228.xml" /><Relationship Id="rId230" Type="http://schemas.openxmlformats.org/officeDocument/2006/relationships/slide" Target="slides/slide229.xml" /><Relationship Id="rId231" Type="http://schemas.openxmlformats.org/officeDocument/2006/relationships/slide" Target="slides/slide230.xml" /><Relationship Id="rId232" Type="http://schemas.openxmlformats.org/officeDocument/2006/relationships/slide" Target="slides/slide231.xml" /><Relationship Id="rId233" Type="http://schemas.openxmlformats.org/officeDocument/2006/relationships/slide" Target="slides/slide232.xml" /><Relationship Id="rId234" Type="http://schemas.openxmlformats.org/officeDocument/2006/relationships/slide" Target="slides/slide233.xml" /><Relationship Id="rId235" Type="http://schemas.openxmlformats.org/officeDocument/2006/relationships/slide" Target="slides/slide234.xml" /><Relationship Id="rId236" Type="http://schemas.openxmlformats.org/officeDocument/2006/relationships/slide" Target="slides/slide235.xml" /><Relationship Id="rId237" Type="http://schemas.openxmlformats.org/officeDocument/2006/relationships/slide" Target="slides/slide236.xml" /><Relationship Id="rId238" Type="http://schemas.openxmlformats.org/officeDocument/2006/relationships/slide" Target="slides/slide237.xml" /><Relationship Id="rId239" Type="http://schemas.openxmlformats.org/officeDocument/2006/relationships/slide" Target="slides/slide238.xml" /><Relationship Id="rId240" Type="http://schemas.openxmlformats.org/officeDocument/2006/relationships/slide" Target="slides/slide239.xml" /><Relationship Id="rId241" Type="http://schemas.openxmlformats.org/officeDocument/2006/relationships/slide" Target="slides/slide240.xml" /><Relationship Id="rId242" Type="http://schemas.openxmlformats.org/officeDocument/2006/relationships/slide" Target="slides/slide241.xml" /><Relationship Id="rId243" Type="http://schemas.openxmlformats.org/officeDocument/2006/relationships/slide" Target="slides/slide242.xml" /><Relationship Id="rId244" Type="http://schemas.openxmlformats.org/officeDocument/2006/relationships/slide" Target="slides/slide243.xml" /><Relationship Id="rId245" Type="http://schemas.openxmlformats.org/officeDocument/2006/relationships/slide" Target="slides/slide244.xml" /><Relationship Id="rId246" Type="http://schemas.openxmlformats.org/officeDocument/2006/relationships/slide" Target="slides/slide245.xml" /><Relationship Id="rId247" Type="http://schemas.openxmlformats.org/officeDocument/2006/relationships/slide" Target="slides/slide246.xml" /><Relationship Id="rId248" Type="http://schemas.openxmlformats.org/officeDocument/2006/relationships/slide" Target="slides/slide247.xml" /><Relationship Id="rId249" Type="http://schemas.openxmlformats.org/officeDocument/2006/relationships/slide" Target="slides/slide248.xml" /><Relationship Id="rId250" Type="http://schemas.openxmlformats.org/officeDocument/2006/relationships/slide" Target="slides/slide249.xml" /><Relationship Id="rId251" Type="http://schemas.openxmlformats.org/officeDocument/2006/relationships/slide" Target="slides/slide250.xml" /><Relationship Id="rId252" Type="http://schemas.openxmlformats.org/officeDocument/2006/relationships/slide" Target="slides/slide251.xml" /><Relationship Id="rId253" Type="http://schemas.openxmlformats.org/officeDocument/2006/relationships/slide" Target="slides/slide252.xml" /><Relationship Id="rId254" Type="http://schemas.openxmlformats.org/officeDocument/2006/relationships/slide" Target="slides/slide253.xml" /><Relationship Id="rId255" Type="http://schemas.openxmlformats.org/officeDocument/2006/relationships/slide" Target="slides/slide254.xml" /><Relationship Id="rId256" Type="http://schemas.openxmlformats.org/officeDocument/2006/relationships/slide" Target="slides/slide255.xml" /><Relationship Id="rId257" Type="http://schemas.openxmlformats.org/officeDocument/2006/relationships/slide" Target="slides/slide256.xml" /><Relationship Id="rId258" Type="http://schemas.openxmlformats.org/officeDocument/2006/relationships/slide" Target="slides/slide257.xml" /><Relationship Id="rId259" Type="http://schemas.openxmlformats.org/officeDocument/2006/relationships/slide" Target="slides/slide258.xml" /><Relationship Id="rId260" Type="http://schemas.openxmlformats.org/officeDocument/2006/relationships/slide" Target="slides/slide259.xml" /><Relationship Id="rId261" Type="http://schemas.openxmlformats.org/officeDocument/2006/relationships/slide" Target="slides/slide260.xml" /><Relationship Id="rId262" Type="http://schemas.openxmlformats.org/officeDocument/2006/relationships/slide" Target="slides/slide261.xml" /><Relationship Id="rId263" Type="http://schemas.openxmlformats.org/officeDocument/2006/relationships/slide" Target="slides/slide262.xml" /><Relationship Id="rId264" Type="http://schemas.openxmlformats.org/officeDocument/2006/relationships/slide" Target="slides/slide263.xml" /><Relationship Id="rId265" Type="http://schemas.openxmlformats.org/officeDocument/2006/relationships/slide" Target="slides/slide264.xml" /><Relationship Id="rId266" Type="http://schemas.openxmlformats.org/officeDocument/2006/relationships/slide" Target="slides/slide265.xml" /><Relationship Id="rId267" Type="http://schemas.openxmlformats.org/officeDocument/2006/relationships/slide" Target="slides/slide266.xml" /><Relationship Id="rId268" Type="http://schemas.openxmlformats.org/officeDocument/2006/relationships/slide" Target="slides/slide267.xml" /><Relationship Id="rId269" Type="http://schemas.openxmlformats.org/officeDocument/2006/relationships/slide" Target="slides/slide268.xml" /><Relationship Id="rId270" Type="http://schemas.openxmlformats.org/officeDocument/2006/relationships/slide" Target="slides/slide269.xml" /><Relationship Id="rId271" Type="http://schemas.openxmlformats.org/officeDocument/2006/relationships/slide" Target="slides/slide270.xml" /><Relationship Id="rId272" Type="http://schemas.openxmlformats.org/officeDocument/2006/relationships/slide" Target="slides/slide271.xml" /><Relationship Id="rId273" Type="http://schemas.openxmlformats.org/officeDocument/2006/relationships/slide" Target="slides/slide272.xml" /><Relationship Id="rId274" Type="http://schemas.openxmlformats.org/officeDocument/2006/relationships/slide" Target="slides/slide273.xml" /><Relationship Id="rId275" Type="http://schemas.openxmlformats.org/officeDocument/2006/relationships/slide" Target="slides/slide274.xml" /><Relationship Id="rId276" Type="http://schemas.openxmlformats.org/officeDocument/2006/relationships/slide" Target="slides/slide275.xml" /><Relationship Id="rId277" Type="http://schemas.openxmlformats.org/officeDocument/2006/relationships/slide" Target="slides/slide276.xml" /><Relationship Id="rId278" Type="http://schemas.openxmlformats.org/officeDocument/2006/relationships/slide" Target="slides/slide277.xml" /><Relationship Id="rId279" Type="http://schemas.openxmlformats.org/officeDocument/2006/relationships/slide" Target="slides/slide278.xml" /><Relationship Id="rId280" Type="http://schemas.openxmlformats.org/officeDocument/2006/relationships/slide" Target="slides/slide279.xml" /><Relationship Id="rId281" Type="http://schemas.openxmlformats.org/officeDocument/2006/relationships/slide" Target="slides/slide280.xml" /><Relationship Id="rId282" Type="http://schemas.openxmlformats.org/officeDocument/2006/relationships/slide" Target="slides/slide281.xml" /><Relationship Id="rId283" Type="http://schemas.openxmlformats.org/officeDocument/2006/relationships/slide" Target="slides/slide282.xml" /><Relationship Id="rId284" Type="http://schemas.openxmlformats.org/officeDocument/2006/relationships/slide" Target="slides/slide283.xml" /><Relationship Id="rId285" Type="http://schemas.openxmlformats.org/officeDocument/2006/relationships/slide" Target="slides/slide284.xml" /><Relationship Id="rId286" Type="http://schemas.openxmlformats.org/officeDocument/2006/relationships/slide" Target="slides/slide285.xml" /><Relationship Id="rId287" Type="http://schemas.openxmlformats.org/officeDocument/2006/relationships/slide" Target="slides/slide286.xml" /><Relationship Id="rId288" Type="http://schemas.openxmlformats.org/officeDocument/2006/relationships/slide" Target="slides/slide287.xml" /><Relationship Id="rId289" Type="http://schemas.openxmlformats.org/officeDocument/2006/relationships/slide" Target="slides/slide288.xml" /><Relationship Id="rId290" Type="http://schemas.openxmlformats.org/officeDocument/2006/relationships/slide" Target="slides/slide289.xml" /><Relationship Id="rId291" Type="http://schemas.openxmlformats.org/officeDocument/2006/relationships/slide" Target="slides/slide290.xml" /><Relationship Id="rId292" Type="http://schemas.openxmlformats.org/officeDocument/2006/relationships/slide" Target="slides/slide291.xml" /><Relationship Id="rId293" Type="http://schemas.openxmlformats.org/officeDocument/2006/relationships/slide" Target="slides/slide292.xml" /><Relationship Id="rId294" Type="http://schemas.openxmlformats.org/officeDocument/2006/relationships/slide" Target="slides/slide293.xml" /><Relationship Id="rId295" Type="http://schemas.openxmlformats.org/officeDocument/2006/relationships/slide" Target="slides/slide294.xml" /><Relationship Id="rId296" Type="http://schemas.openxmlformats.org/officeDocument/2006/relationships/slide" Target="slides/slide295.xml" /><Relationship Id="rId297" Type="http://schemas.openxmlformats.org/officeDocument/2006/relationships/slide" Target="slides/slide296.xml" /><Relationship Id="rId298" Type="http://schemas.openxmlformats.org/officeDocument/2006/relationships/slide" Target="slides/slide297.xml" /><Relationship Id="rId299" Type="http://schemas.openxmlformats.org/officeDocument/2006/relationships/slide" Target="slides/slide298.xml" /><Relationship Id="rId300" Type="http://schemas.openxmlformats.org/officeDocument/2006/relationships/slide" Target="slides/slide299.xml" /><Relationship Id="rId301" Type="http://schemas.openxmlformats.org/officeDocument/2006/relationships/slide" Target="slides/slide300.xml" /><Relationship Id="rId302" Type="http://schemas.openxmlformats.org/officeDocument/2006/relationships/slide" Target="slides/slide301.xml" /><Relationship Id="rId303" Type="http://schemas.openxmlformats.org/officeDocument/2006/relationships/slide" Target="slides/slide302.xml" /><Relationship Id="rId304" Type="http://schemas.openxmlformats.org/officeDocument/2006/relationships/slide" Target="slides/slide303.xml" /><Relationship Id="rId305" Type="http://schemas.openxmlformats.org/officeDocument/2006/relationships/slide" Target="slides/slide304.xml" /><Relationship Id="rId306" Type="http://schemas.openxmlformats.org/officeDocument/2006/relationships/slide" Target="slides/slide305.xml" /><Relationship Id="rId307" Type="http://schemas.openxmlformats.org/officeDocument/2006/relationships/slide" Target="slides/slide306.xml" /><Relationship Id="rId308" Type="http://schemas.openxmlformats.org/officeDocument/2006/relationships/slide" Target="slides/slide307.xml" /><Relationship Id="rId309" Type="http://schemas.openxmlformats.org/officeDocument/2006/relationships/slide" Target="slides/slide308.xml" /><Relationship Id="rId310" Type="http://schemas.openxmlformats.org/officeDocument/2006/relationships/slide" Target="slides/slide309.xml" /><Relationship Id="rId311" Type="http://schemas.openxmlformats.org/officeDocument/2006/relationships/slide" Target="slides/slide310.xml" /><Relationship Id="rId312" Type="http://schemas.openxmlformats.org/officeDocument/2006/relationships/slide" Target="slides/slide311.xml" /><Relationship Id="rId313" Type="http://schemas.openxmlformats.org/officeDocument/2006/relationships/slide" Target="slides/slide312.xml" /><Relationship Id="rId315" Type="http://schemas.openxmlformats.org/officeDocument/2006/relationships/viewProps" Target="viewProps.xml" /><Relationship Id="rId314" Type="http://schemas.openxmlformats.org/officeDocument/2006/relationships/presProps" Target="presProps.xml" /><Relationship Id="rId1" Type="http://schemas.openxmlformats.org/officeDocument/2006/relationships/slideMaster" Target="slideMasters/slideMaster1.xml" /><Relationship Id="rId317" Type="http://schemas.openxmlformats.org/officeDocument/2006/relationships/tableStyles" Target="tableStyles.xml" /><Relationship Id="rId316"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9.png" /></Relationships>
</file>

<file path=ppt/slides/_rels/slide1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0.png" /></Relationships>
</file>

<file path=ppt/slides/_rels/slide1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1.png" /></Relationships>
</file>

<file path=ppt/slides/_rels/slide1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2.png" /></Relationships>
</file>

<file path=ppt/slides/_rels/slide10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3.png" /></Relationships>
</file>

<file path=ppt/slides/_rels/slide10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4.png" /></Relationships>
</file>

<file path=ppt/slides/_rels/slide10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5.png" /></Relationships>
</file>

<file path=ppt/slides/_rels/slide1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6.png" /></Relationships>
</file>

<file path=ppt/slides/_rels/slide1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7.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8.sht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notepad-plus-plus.org/downloads/" TargetMode="Externa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9.png" /></Relationships>
</file>

<file path=ppt/slides/_rels/slide1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0.png" /></Relationships>
</file>

<file path=ppt/slides/_rels/slide1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1.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png" /></Relationships>
</file>

<file path=ppt/slides/_rels/slide1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2.png" /></Relationships>
</file>

<file path=ppt/slides/_rels/slide1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3.png" /></Relationships>
</file>

<file path=ppt/slides/_rels/slide1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4.png" /></Relationships>
</file>

<file path=ppt/slides/_rels/slide1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vim.org/download.php" TargetMode="External" /></Relationships>
</file>

<file path=ppt/slides/_rels/slide1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5.png" /></Relationships>
</file>

<file path=ppt/slides/_rels/slide1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6.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testingdocs.com/flowgorithm-flowchart-tutorial/" TargetMode="Externa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7.png" /></Relationships>
</file>

<file path=ppt/slides/_rels/slide1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8.png" /></Relationships>
</file>

<file path=ppt/slides/_rels/slide1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9.png" /></Relationships>
</file>

<file path=ppt/slides/_rels/slide1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0.png" /></Relationships>
</file>

<file path=ppt/slides/_rels/slide1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1.png" /></Relationships>
</file>

<file path=ppt/slides/_rels/slide1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2.png" /></Relationships>
</file>

<file path=ppt/slides/_rels/slide1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3.png" /></Relationships>
</file>

<file path=ppt/slides/_rels/slide13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4.png" /></Relationships>
</file>

<file path=ppt/slides/_rels/slide13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5.png"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en.wikipedia.org/wiki/Pseudocode" TargetMode="External" /><Relationship Id="rId3" Type="http://schemas.openxmlformats.org/officeDocument/2006/relationships/hyperlink" Target="https://www.unf.edu/~broggio/cop2221/2221pseu.htm" TargetMode="External" /><Relationship Id="rId4" Type="http://schemas.openxmlformats.org/officeDocument/2006/relationships/hyperlink" Target="https://www.geeksforgeeks.org/how-to-write-a-pseudo-code/" TargetMode="Externa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6.png" /></Relationships>
</file>

<file path=ppt/slides/_rels/slide1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7.png" /></Relationships>
</file>

<file path=ppt/slides/_rels/slide1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8.png" /></Relationships>
</file>

<file path=ppt/slides/_rels/slide1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9.png" /></Relationships>
</file>

<file path=ppt/slides/_rels/slide1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eclipse.org/downloads/packages/release/kepler/sr2/eclipse-ide-cc-developers" TargetMode="External" /><Relationship Id="rId3" Type="http://schemas.openxmlformats.org/officeDocument/2006/relationships/image" Target="../media/image80.png" /></Relationships>
</file>

<file path=ppt/slides/_rels/slide1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1.png" /></Relationships>
</file>

<file path=ppt/slides/_rels/slide1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2.png" /></Relationships>
</file>

<file path=ppt/slides/_rels/slide1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3.png" /></Relationships>
</file>

<file path=ppt/slides/_rels/slide1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4.png" /></Relationships>
</file>

<file path=ppt/slides/_rels/slide1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5.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ucoruh.github.io/ce100-algorithms-and-programming-II/week-1/ce100-week-1-intro/" TargetMode="Externa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6.png" /></Relationships>
</file>

<file path=ppt/slides/_rels/slide1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7.png" /></Relationships>
</file>

<file path=ppt/slides/_rels/slide1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8.png" /></Relationships>
</file>

<file path=ppt/slides/_rels/slide1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9.png" /></Relationships>
</file>

<file path=ppt/slides/_rels/slide1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0.png" /></Relationships>
</file>

<file path=ppt/slides/_rels/slide1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1.png" /></Relationships>
</file>

<file path=ppt/slides/_rels/slide15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2.png" /></Relationships>
</file>

<file path=ppt/slides/_rels/slide1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3.png" /></Relationships>
</file>

<file path=ppt/slides/_rels/slide1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4.png" /></Relationships>
</file>

<file path=ppt/slides/_rels/slide1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5.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6.png" /></Relationships>
</file>

<file path=ppt/slides/_rels/slide1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7.png" /></Relationships>
</file>

<file path=ppt/slides/_rels/slide1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8.png" /></Relationships>
</file>

<file path=ppt/slides/_rels/slide1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clipse.org/community/eclipse_newsletter/2017/april/article2.php" TargetMode="External" /><Relationship Id="rId3" Type="http://schemas.openxmlformats.org/officeDocument/2006/relationships/hyperlink" Target="https://rtist.hcldoc.com/help/index.jsp?topic=%2Forg.eclipse.cdt.doc.user%2Fgetting_started%2Fcdt_w_debug.htm" TargetMode="External" /></Relationships>
</file>

<file path=ppt/slides/_rels/slide1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9.png" /></Relationships>
</file>

<file path=ppt/slides/_rels/slide1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0.png" /></Relationships>
</file>

<file path=ppt/slides/_rels/slide1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1.png" /></Relationships>
</file>

<file path=ppt/slides/_rels/slide1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2.png" /></Relationships>
</file>

<file path=ppt/slides/_rels/slide1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3.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4.png" /></Relationships>
</file>

<file path=ppt/slides/_rels/slide1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yairgadelov.me/eclipse-with-cmake-project-on-windows/" TargetMode="External" /><Relationship Id="rId3" Type="http://schemas.openxmlformats.org/officeDocument/2006/relationships/hyperlink" Target="https://jvgomez.github.io/pages/how-to-configure-a-cc-project-with-eclipse-and-cmake.html" TargetMode="External" /></Relationships>
</file>

<file path=ppt/slides/_rels/slide1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5.png" /></Relationships>
</file>

<file path=ppt/slides/_rels/slide17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6.png" /></Relationships>
</file>

<file path=ppt/slides/_rels/slide17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netbeans.apache.org/kb/docs/cnd/" TargetMode="External" /><Relationship Id="rId3" Type="http://schemas.openxmlformats.org/officeDocument/2006/relationships/image" Target="../media/image107.png" /></Relationships>
</file>

<file path=ppt/slides/_rels/slide17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8.png" /></Relationships>
</file>

<file path=ppt/slides/_rels/slide1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9.png" /></Relationships>
</file>

<file path=ppt/slides/_rels/slide1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0.png" /></Relationships>
</file>

<file path=ppt/slides/_rels/slide1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1.png" /></Relationships>
</file>

<file path=ppt/slides/_rels/slide17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2.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3.png" /></Relationships>
</file>

<file path=ppt/slides/_rels/slide18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4.png" /></Relationships>
</file>

<file path=ppt/slides/_rels/slide1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files/Turbo.C.3.2.zip" TargetMode="External" /><Relationship Id="rId3" Type="http://schemas.openxmlformats.org/officeDocument/2006/relationships/hyperlink" Target="https://developerinsider.co/download-turbo-c-for-windows-7-8-8-1-and-windows-10-32-64-bit-full-screen/" TargetMode="External" /><Relationship Id="rId4" Type="http://schemas.openxmlformats.org/officeDocument/2006/relationships/hyperlink" Target="https://developerinsider.co/turbo-c-shortcuts/" TargetMode="External" /><Relationship Id="rId5" Type="http://schemas.openxmlformats.org/officeDocument/2006/relationships/image" Target="../media/image115.png" /></Relationships>
</file>

<file path=ppt/slides/_rels/slide1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6.png" /></Relationships>
</file>

<file path=ppt/slides/_rels/slide1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make.org/download/" TargetMode="External" /></Relationships>
</file>

<file path=ppt/slides/_rels/slide18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lappweb.in2p3.fr/~paubert/ASTERICS_HPC/2-2-100.html" TargetMode="External" /></Relationships>
</file>

<file path=ppt/slides/_rels/slide1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19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7.png" /></Relationships>
</file>

<file path=ppt/slides/_rels/slide1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8.png" /></Relationships>
</file>

<file path=ppt/slides/_rels/slide1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9.png" /></Relationships>
</file>

<file path=ppt/slides/_rels/slide1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0.png" /></Relationships>
</file>

<file path=ppt/slides/_rels/slide19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1.png" /></Relationships>
</file>

<file path=ppt/slides/_rels/slide1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2.png" /></Relationships>
</file>

<file path=ppt/slides/_rels/slide1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3.png" /></Relationships>
</file>

<file path=ppt/slides/_rels/slide19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ttroy50/cmake-examples" TargetMode="Externa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e103-week-2-setup.en.md_doc.pdf" TargetMode="External" /><Relationship Id="rId3" Type="http://schemas.openxmlformats.org/officeDocument/2006/relationships/hyperlink" Target="ce103-week-2-setup.en.md_slide.pdf" TargetMode="External" /><Relationship Id="rId4" Type="http://schemas.openxmlformats.org/officeDocument/2006/relationships/hyperlink" Target="ce103-week-2-setup.en.md_slide.pptx" TargetMode="Externa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4.png" /></Relationships>
</file>

<file path=ppt/slides/_rels/slide20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5.png" /></Relationships>
</file>

<file path=ppt/slides/_rels/slide20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6.png" /></Relationships>
</file>

<file path=ppt/slides/_rels/slide20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geeksforgeeks.org/jvm-works-jvm-architecture/" TargetMode="External" /><Relationship Id="rId3" Type="http://schemas.openxmlformats.org/officeDocument/2006/relationships/hyperlink" Target="https://www.geeksforgeeks.org/jvm-works-jvm-architecture/" TargetMode="External" /><Relationship Id="rId4" Type="http://schemas.openxmlformats.org/officeDocument/2006/relationships/hyperlink" Target="https://www.geeksforgeeks.org/jvm-works-jvm-architecture/" TargetMode="External" /><Relationship Id="rId5" Type="http://schemas.openxmlformats.org/officeDocument/2006/relationships/hyperlink" Target="https://www.geeksforgeeks.org/compiler-vs-interpreter-2/" TargetMode="External" /><Relationship Id="rId6" Type="http://schemas.openxmlformats.org/officeDocument/2006/relationships/hyperlink" Target="https://www.geeksforgeeks.org/compiler-vs-interpreter-2/" TargetMode="External" /></Relationships>
</file>

<file path=ppt/slides/_rels/slide20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utorialandexample.com/difference-between-jdk-jre-jvm" TargetMode="External" /><Relationship Id="rId3" Type="http://schemas.openxmlformats.org/officeDocument/2006/relationships/image" Target="../media/image127.png" /></Relationships>
</file>

<file path=ppt/slides/_rels/slide2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8.png" /></Relationships>
</file>

<file path=ppt/slides/_rels/slide2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9.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0.png" /></Relationships>
</file>

<file path=ppt/slides/_rels/slide2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1.png" /></Relationships>
</file>

<file path=ppt/slides/_rels/slide21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2.png" /></Relationships>
</file>

<file path=ppt/slides/_rels/slide2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3.png" /></Relationships>
</file>

<file path=ppt/slides/_rels/slide2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4.png" /></Relationships>
</file>

<file path=ppt/slides/_rels/slide2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5.png" /></Relationships>
</file>

<file path=ppt/slides/_rels/slide2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6.png" /></Relationships>
</file>

<file path=ppt/slides/_rels/slide21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7.png" /></Relationships>
</file>

<file path=ppt/slides/_rels/slide2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8.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9.png" /></Relationships>
</file>

<file path=ppt/slides/_rels/slide2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0.png" /></Relationships>
</file>

<file path=ppt/slides/_rels/slide2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1.png" /></Relationships>
</file>

<file path=ppt/slides/_rels/slide2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2.png" /></Relationships>
</file>

<file path=ppt/slides/_rels/slide2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3.png" /></Relationships>
</file>

<file path=ppt/slides/_rels/slide2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4.png" /></Relationships>
</file>

<file path=ppt/slides/_rels/slide2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5.png" /></Relationships>
</file>

<file path=ppt/slides/_rels/slide2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6.png" /></Relationships>
</file>

<file path=ppt/slides/_rels/slide2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7.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jetbrains.com/idea/download/#section=windows" TargetMode="External" /><Relationship Id="rId3" Type="http://schemas.openxmlformats.org/officeDocument/2006/relationships/image" Target="../media/image148.png" /></Relationships>
</file>

<file path=ppt/slides/_rels/slide2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9.png" /></Relationships>
</file>

<file path=ppt/slides/_rels/slide2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wikihow.com/Compile-and-Run-Java-Program-by-Notepad" TargetMode="External" /></Relationships>
</file>

<file path=ppt/slides/_rels/slide2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make.org/cmake/help/latest/module/UseJava.html" TargetMode="External" /><Relationship Id="rId3" Type="http://schemas.openxmlformats.org/officeDocument/2006/relationships/hyperlink" Target="https://github.com/ptitpoulpe/cmake-swig-java-example" TargetMode="External" /></Relationships>
</file>

<file path=ppt/slides/_rels/slide2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0.png" /></Relationships>
</file>

<file path=ppt/slides/_rels/slide2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553143/compiling-executing-a-c-sharp-source-file-in-command-prompt" TargetMode="External" /></Relationships>
</file>

<file path=ppt/slides/_rels/slide2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crud89/DotNetWithCMake" TargetMode="External" /></Relationships>
</file>

<file path=ppt/slides/_rels/slide2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1.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2.jpg" /></Relationships>
</file>

<file path=ppt/slides/_rels/slide2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notepad-plus-plus.org/downloads/" TargetMode="External" /><Relationship Id="rId3" Type="http://schemas.openxmlformats.org/officeDocument/2006/relationships/image" Target="../media/image153.png" /></Relationships>
</file>

<file path=ppt/slides/_rels/slide2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4.png" /></Relationships>
</file>

<file path=ppt/slides/_rels/slide2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mh-nexus.de/en/hxd/" TargetMode="External" /><Relationship Id="rId3" Type="http://schemas.openxmlformats.org/officeDocument/2006/relationships/image" Target="../media/image155.png" /></Relationships>
</file>

<file path=ppt/slides/_rels/slide2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6.png" /></Relationships>
</file>

<file path=ppt/slides/_rels/slide2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7.png" /></Relationships>
</file>

<file path=ppt/slides/_rels/slide2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8.png" /></Relationships>
</file>

<file path=ppt/slides/_rels/slide2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9.png" /></Relationships>
</file>

<file path=ppt/slides/_rels/slide2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0.png" /></Relationships>
</file>

<file path=ppt/slides/_rels/slide2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1.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2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2.png" /></Relationships>
</file>

<file path=ppt/slides/_rels/slide2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doxygen.nl/index.html" TargetMode="External" /><Relationship Id="rId3" Type="http://schemas.openxmlformats.org/officeDocument/2006/relationships/image" Target="../media/image163.png" /></Relationships>
</file>

<file path=ppt/slides/_rels/slide25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4.png" /></Relationships>
</file>

<file path=ppt/slides/_rels/slide2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5.png" /></Relationships>
</file>

<file path=ppt/slides/_rels/slide2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6.png" /></Relationships>
</file>

<file path=ppt/slides/_rels/slide2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7.png" /></Relationships>
</file>

<file path=ppt/slides/_rels/slide25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8.png" /></Relationships>
</file>

<file path=ppt/slides/_rels/slide2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9.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0.png" /></Relationships>
</file>

<file path=ppt/slides/_rels/slide2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freemind.sourceforge.net/wiki/index.php/Main_Page" TargetMode="External" /><Relationship Id="rId3" Type="http://schemas.openxmlformats.org/officeDocument/2006/relationships/image" Target="../media/image171.png" /></Relationships>
</file>

<file path=ppt/slides/_rels/slide26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mockflow.com/signup/" TargetMode="External" /></Relationships>
</file>

<file path=ppt/slides/_rels/slide26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ucoruh.github.io/ce204-object-oriented-programming/week-5/ce204-week-5/" TargetMode="External" /></Relationships>
</file>

<file path=ppt/slides/_rels/slide2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github.com/jgraph/drawio-desktop/releases/" TargetMode="External" /><Relationship Id="rId3" Type="http://schemas.openxmlformats.org/officeDocument/2006/relationships/image" Target="../media/image172.png" /></Relationships>
</file>

<file path=ppt/slides/_rels/slide2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3.png" /></Relationships>
</file>

<file path=ppt/slides/_rels/slide2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4.png" /></Relationships>
</file>

<file path=ppt/slides/_rels/slide26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5.png" /></Relationships>
</file>

<file path=ppt/slides/_rels/slide26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6.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27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tecadmin.net/download-file-using-ssh/" TargetMode="External" /></Relationships>
</file>

<file path=ppt/slides/_rels/slide2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de.visualstudio.com/docs/remote/ssh" TargetMode="External" /><Relationship Id="rId3" Type="http://schemas.openxmlformats.org/officeDocument/2006/relationships/hyperlink" Target="https://code.visualstudio.com/docs/remote/vscode-server" TargetMode="External" /></Relationships>
</file>

<file path=ppt/slides/_rels/slide27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7.png" /></Relationships>
</file>

<file path=ppt/slides/_rels/slide27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8.png" /></Relationships>
</file>

<file path=ppt/slides/_rels/slide27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9.png" /></Relationships>
</file>

<file path=ppt/slides/_rels/slide27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teamviewer.com/tr/" TargetMode="External" /><Relationship Id="rId3" Type="http://schemas.openxmlformats.org/officeDocument/2006/relationships/image" Target="../media/image180.png" /></Relationships>
</file>

<file path=ppt/slides/_rels/slide27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anydesk.com/en" TargetMode="External" /><Relationship Id="rId3" Type="http://schemas.openxmlformats.org/officeDocument/2006/relationships/image" Target="../media/image181.png" /></Relationships>
</file>

<file path=ppt/slides/_rels/slide27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paletton.com/#uid=1000u0kllllaFw0g0qFqFg0w0aF" TargetMode="External" /><Relationship Id="rId3" Type="http://schemas.openxmlformats.org/officeDocument/2006/relationships/hyperlink" Target="https://www.w3schools.com/colors/" TargetMode="External" /><Relationship Id="rId4" Type="http://schemas.openxmlformats.org/officeDocument/2006/relationships/image" Target="../media/image182.png" /></Relationships>
</file>

<file path=ppt/slides/_rels/slide27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3.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4.png" /></Relationships>
</file>

<file path=ppt/slides/_rels/slide28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85.png" /></Relationships>
</file>

<file path=ppt/slides/_rels/slide28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6.png" /></Relationships>
</file>

<file path=ppt/slides/_rels/slide28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7.png" /></Relationships>
</file>

<file path=ppt/slides/_rels/slide2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hex-rays.com/ida-pro/" TargetMode="External" /><Relationship Id="rId3" Type="http://schemas.openxmlformats.org/officeDocument/2006/relationships/image" Target="../media/image188.png" /></Relationships>
</file>

<file path=ppt/slides/_rels/slide2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9.png" /></Relationships>
</file>

<file path=ppt/slides/_rels/slide2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0.png" /></Relationships>
</file>

<file path=ppt/slides/_rels/slide2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1.png" /></Relationships>
</file>

<file path=ppt/slides/_rels/slide28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Genymobile/scrcpy" TargetMode="External" /><Relationship Id="rId3" Type="http://schemas.openxmlformats.org/officeDocument/2006/relationships/hyperlink" Target="https://www.genymotion.com/blog/open-source-project-scrcpy-now-works-wirelessly/" TargetMode="External" /></Relationships>
</file>

<file path=ppt/slides/_rels/slide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2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Kimserey/hello-world-nuget" TargetMode="External" /><Relationship Id="rId3" Type="http://schemas.openxmlformats.org/officeDocument/2006/relationships/hyperlink" Target="https://github.com/Kimserey/hello-world-nuget/blob/master/appveyor.yml" TargetMode="External" /></Relationships>
</file>

<file path=ppt/slides/_rels/slide29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2.png" /></Relationships>
</file>

<file path=ppt/slides/_rels/slide29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3.png" /></Relationships>
</file>

<file path=ppt/slides/_rels/slide2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4.png" /></Relationships>
</file>

<file path=ppt/slides/_rels/slide29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edureka.co/blog/development-environment-using-vagrant/" TargetMode="External" /><Relationship Id="rId3" Type="http://schemas.openxmlformats.org/officeDocument/2006/relationships/hyperlink" Target="https://github.com/gantsign/development-environment/blob/master/Vagrantfile" TargetMode="External" /></Relationships>
</file>

<file path=ppt/slides/_rels/slide2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5.png" /></Relationships>
</file>

<file path=ppt/slides/_rels/slide2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6.png" /></Relationships>
</file>

<file path=ppt/slides/_rels/slide2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7.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30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8.png" /></Relationships>
</file>

<file path=ppt/slides/_rels/slide30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9.png" /></Relationships>
</file>

<file path=ppt/slides/_rels/slide30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learn.microsoft.com/en-us/nuget/what-is-nuget" TargetMode="External" /><Relationship Id="rId3" Type="http://schemas.openxmlformats.org/officeDocument/2006/relationships/image" Target="../media/image200.png" /></Relationships>
</file>

<file path=ppt/slides/_rels/slide30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1.png" /></Relationships>
</file>

<file path=ppt/slides/_rels/slide3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2.png" /></Relationships>
</file>

<file path=ppt/slides/_rels/slide30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3.png" /></Relationships>
</file>

<file path=ppt/slides/_rels/slide3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4.png" /></Relationships>
</file>

<file path=ppt/slides/_rels/slide30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www.addario.org/cryptobench/" TargetMode="External" /><Relationship Id="rId3" Type="http://schemas.openxmlformats.org/officeDocument/2006/relationships/image" Target="../media/image205.png" /></Relationships>
</file>

<file path=ppt/slides/_rels/slide30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raylin.wordpress.com/downloads/md5-sha-1-checksum-utility/" TargetMode="External" /><Relationship Id="rId3" Type="http://schemas.openxmlformats.org/officeDocument/2006/relationships/image" Target="../media/image206.png" /></Relationships>
</file>

<file path=ppt/slides/_rels/slide30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slavasoft.com/hashcalc/" TargetMode="External" /><Relationship Id="rId3" Type="http://schemas.openxmlformats.org/officeDocument/2006/relationships/image" Target="../media/image207.png"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3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8.png" /></Relationships>
</file>

<file path=ppt/slides/_rels/slide3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programiz.com/c-programming/online-compiler/" TargetMode="External" /></Relationships>
</file>

<file path=ppt/slides/_rels/slide3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eilat.sci.brooklyn.cuny.edu/cis1_5/HowToDebug.htm" TargetMode="Externa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codeblocks.org/downloads/binaries/"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4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www.flowgorithm.org/documentation/index.html" TargetMode="External" /></Relationships>
</file>

<file path=ppt/slides/_rels/slide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ourceforge.net/projects/mingw-w64/files/Toolchains%20targetting%20Win32/Personal%20Builds/mingw-builds/installer/mingw-w64-install.exe/download" TargetMode="External" /><Relationship Id="rId3" Type="http://schemas.openxmlformats.org/officeDocument/2006/relationships/hyperlink" Target="https://releases.llvm.org/" TargetMode="Externa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ode.visualstudio.com/download" TargetMode="External" /></Relationships>
</file>

<file path=ppt/slides/_rels/slide5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6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7.png"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6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9.png"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6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1.png" /></Relationships>
</file>

<file path=ppt/slides/_rels/slide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3.png" /></Relationships>
</file>

<file path=ppt/slides/_rels/slide6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4.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6.png" /></Relationships>
</file>

<file path=ppt/slides/_rels/slide7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7.png"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tackoverflow.com/questions/35773299/how-can-you-export-the-visual-studio-code-extension-list"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visualstudio.microsoft.com/tr/free-developer-offers/" TargetMode="External" /><Relationship Id="rId3" Type="http://schemas.openxmlformats.org/officeDocument/2006/relationships/image" Target="../media/image38.png" /></Relationships>
</file>

<file path=ppt/slides/_rels/slide8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9.png" /></Relationships>
</file>

<file path=ppt/slides/_rels/slide8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0.png" /></Relationships>
</file>

<file path=ppt/slides/_rels/slide8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1.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2.png" /></Relationships>
</file>

<file path=ppt/slides/_rels/slide9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3.png"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4.png" /></Relationships>
</file>

<file path=ppt/slides/_rels/slide9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5.png"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6.png" /></Relationships>
</file>

<file path=ppt/slides/_rels/slide9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7.png" /></Relationships>
</file>

<file path=ppt/slides/_rels/slide9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Second Week Notes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Development Environments and Algorithm Basics</a:t>
            </a:r>
            <a:br/>
            <a:br/>
            <a:r>
              <a:rPr/>
              <a:t>Student Ridvan SEVIK</a:t>
            </a:r>
          </a:p>
        </p:txBody>
      </p:sp>
      <p:sp>
        <p:nvSpPr>
          <p:cNvPr id="4" name="Date Placeholder 3"/>
          <p:cNvSpPr>
            <a:spLocks noGrp="1"/>
          </p:cNvSpPr>
          <p:nvPr>
            <p:ph idx="10" sz="half" type="dt"/>
          </p:nvPr>
        </p:nvSpPr>
        <p:spPr/>
        <p:txBody>
          <a:bodyPr/>
          <a:lstStyle/>
          <a:p>
            <a:pPr lvl="0" indent="0" marL="0">
              <a:buNone/>
            </a:pPr>
            <a:r>
              <a:rPr/>
              <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(6)</a:t>
            </a:r>
          </a:p>
          <a:p>
            <a:pPr lvl="0"/>
            <a:r>
              <a:rPr/>
              <a:t>Source Code Viewer Window</a:t>
            </a:r>
          </a:p>
        </p:txBody>
      </p:sp>
      <p:pic>
        <p:nvPicPr>
          <p:cNvPr descr="fig:  assets/2022-10-01-13-52-35-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(15)</a:t>
            </a:r>
          </a:p>
          <a:p>
            <a:pPr lvl="0"/>
            <a:r>
              <a:rPr/>
              <a:t>Update your source code as follow</a:t>
            </a:r>
          </a:p>
          <a:p>
            <a:pPr lvl="0" indent="0">
              <a:buNone/>
            </a:pPr>
            <a:r>
              <a:rPr i="1">
                <a:solidFill>
                  <a:srgbClr val="60A0B0"/>
                </a:solidFill>
                <a:latin typeface="Courier"/>
              </a:rPr>
              <a:t>// ConsoleApplication1.c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sum</a:t>
            </a:r>
            <a:r>
              <a:rPr>
                <a:solidFill>
                  <a:srgbClr val="666666"/>
                </a:solidFill>
                <a:latin typeface="Courier"/>
              </a:rPr>
              <a:t>(</a:t>
            </a:r>
            <a:r>
              <a:rPr>
                <a:solidFill>
                  <a:srgbClr val="902000"/>
                </a:solidFill>
                <a:latin typeface="Courier"/>
              </a:rPr>
              <a:t>int</a:t>
            </a:r>
            <a:r>
              <a:rPr>
                <a:latin typeface="Courier"/>
              </a:rPr>
              <a:t> input1</a:t>
            </a:r>
            <a:r>
              <a:rPr>
                <a:solidFill>
                  <a:srgbClr val="666666"/>
                </a:solidFill>
                <a:latin typeface="Courier"/>
              </a:rPr>
              <a:t>,</a:t>
            </a:r>
            <a:r>
              <a:rPr>
                <a:latin typeface="Courier"/>
              </a:rPr>
              <a:t> </a:t>
            </a:r>
            <a:r>
              <a:rPr>
                <a:solidFill>
                  <a:srgbClr val="902000"/>
                </a:solidFill>
                <a:latin typeface="Courier"/>
              </a:rPr>
              <a:t>int</a:t>
            </a:r>
            <a:r>
              <a:rPr>
                <a:latin typeface="Courier"/>
              </a:rPr>
              <a:t> input2</a:t>
            </a:r>
            <a:r>
              <a:rPr>
                <a:solidFill>
                  <a:srgbClr val="666666"/>
                </a:solidFill>
                <a:latin typeface="Courier"/>
              </a:rPr>
              <a:t>);</a:t>
            </a:r>
            <a:br/>
            <a:br/>
            <a:r>
              <a:rPr>
                <a:solidFill>
                  <a:srgbClr val="902000"/>
                </a:solidFill>
                <a:latin typeface="Courier"/>
              </a:rPr>
              <a:t>int</a:t>
            </a:r>
            <a:r>
              <a:rPr>
                <a:latin typeface="Courier"/>
              </a:rPr>
              <a:t> main</a:t>
            </a:r>
            <a:r>
              <a:rPr>
                <a:solidFill>
                  <a:srgbClr val="666666"/>
                </a:solidFill>
                <a:latin typeface="Courier"/>
              </a:rPr>
              <a:t>(){</a:t>
            </a:r>
            <a:br/>
            <a:r>
              <a:rPr>
                <a:latin typeface="Courier"/>
              </a:rPr>
              <a:t>    </a:t>
            </a:r>
            <a:r>
              <a:rPr>
                <a:solidFill>
                  <a:srgbClr val="902000"/>
                </a:solidFill>
                <a:latin typeface="Courier"/>
              </a:rPr>
              <a:t>int</a:t>
            </a:r>
            <a:r>
              <a:rPr>
                <a:latin typeface="Courier"/>
              </a:rPr>
              <a:t> number </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"Before Increment : %d\n"</a:t>
            </a:r>
            <a:r>
              <a:rPr>
                <a:solidFill>
                  <a:srgbClr val="666666"/>
                </a:solidFill>
                <a:latin typeface="Courier"/>
              </a:rPr>
              <a:t>,</a:t>
            </a:r>
            <a:r>
              <a:rPr>
                <a:latin typeface="Courier"/>
              </a:rPr>
              <a:t>number</a:t>
            </a:r>
            <a:r>
              <a:rPr>
                <a:solidFill>
                  <a:srgbClr val="666666"/>
                </a:solidFill>
                <a:latin typeface="Courier"/>
              </a:rPr>
              <a:t>);</a:t>
            </a:r>
            <a:br/>
            <a:r>
              <a:rPr>
                <a:latin typeface="Courier"/>
              </a:rPr>
              <a:t>    number </a:t>
            </a:r>
            <a:r>
              <a:rPr>
                <a:solidFill>
                  <a:srgbClr val="666666"/>
                </a:solidFill>
                <a:latin typeface="Courier"/>
              </a:rPr>
              <a:t>=</a:t>
            </a:r>
            <a:r>
              <a:rPr>
                <a:latin typeface="Courier"/>
              </a:rPr>
              <a:t> sum</a:t>
            </a:r>
            <a:r>
              <a:rPr>
                <a:solidFill>
                  <a:srgbClr val="666666"/>
                </a:solidFill>
                <a:latin typeface="Courier"/>
              </a:rPr>
              <a:t>(</a:t>
            </a:r>
            <a:r>
              <a:rPr>
                <a:latin typeface="Courier"/>
              </a:rPr>
              <a:t>number</a:t>
            </a:r>
            <a:r>
              <a:rPr>
                <a:solidFill>
                  <a:srgbClr val="666666"/>
                </a:solidFill>
                <a:latin typeface="Courier"/>
              </a:rPr>
              <a:t>,</a:t>
            </a:r>
            <a:r>
              <a:rPr>
                <a:latin typeface="Courier"/>
              </a:rPr>
              <a:t> </a:t>
            </a:r>
            <a:r>
              <a:rPr>
                <a:solidFill>
                  <a:srgbClr val="40A070"/>
                </a:solidFill>
                <a:latin typeface="Courier"/>
              </a:rPr>
              <a:t>5</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"After Increment : %d\n"</a:t>
            </a:r>
            <a:r>
              <a:rPr>
                <a:solidFill>
                  <a:srgbClr val="666666"/>
                </a:solidFill>
                <a:latin typeface="Courier"/>
              </a:rPr>
              <a:t>,</a:t>
            </a:r>
            <a:r>
              <a:rPr>
                <a:latin typeface="Courier"/>
              </a:rPr>
              <a:t> number</a:t>
            </a:r>
            <a:r>
              <a:rPr>
                <a:solidFill>
                  <a:srgbClr val="666666"/>
                </a:solidFill>
                <a:latin typeface="Courier"/>
              </a:rPr>
              <a:t>);</a:t>
            </a:r>
            <a:br/>
            <a:r>
              <a:rPr>
                <a:solidFill>
                  <a:srgbClr val="666666"/>
                </a:solidFill>
                <a:latin typeface="Courier"/>
              </a:rPr>
              <a:t>}</a:t>
            </a:r>
            <a:br/>
            <a:br/>
            <a:r>
              <a:rPr>
                <a:solidFill>
                  <a:srgbClr val="902000"/>
                </a:solidFill>
                <a:latin typeface="Courier"/>
              </a:rPr>
              <a:t>int</a:t>
            </a:r>
            <a:r>
              <a:rPr>
                <a:latin typeface="Courier"/>
              </a:rPr>
              <a:t> sum</a:t>
            </a:r>
            <a:r>
              <a:rPr>
                <a:solidFill>
                  <a:srgbClr val="666666"/>
                </a:solidFill>
                <a:latin typeface="Courier"/>
              </a:rPr>
              <a:t>(</a:t>
            </a:r>
            <a:r>
              <a:rPr>
                <a:solidFill>
                  <a:srgbClr val="902000"/>
                </a:solidFill>
                <a:latin typeface="Courier"/>
              </a:rPr>
              <a:t>int</a:t>
            </a:r>
            <a:r>
              <a:rPr>
                <a:latin typeface="Courier"/>
              </a:rPr>
              <a:t> input1</a:t>
            </a:r>
            <a:r>
              <a:rPr>
                <a:solidFill>
                  <a:srgbClr val="666666"/>
                </a:solidFill>
                <a:latin typeface="Courier"/>
              </a:rPr>
              <a:t>,</a:t>
            </a:r>
            <a:r>
              <a:rPr>
                <a:latin typeface="Courier"/>
              </a:rPr>
              <a:t> </a:t>
            </a:r>
            <a:r>
              <a:rPr>
                <a:solidFill>
                  <a:srgbClr val="902000"/>
                </a:solidFill>
                <a:latin typeface="Courier"/>
              </a:rPr>
              <a:t>int</a:t>
            </a:r>
            <a:r>
              <a:rPr>
                <a:latin typeface="Courier"/>
              </a:rPr>
              <a:t> input2</a:t>
            </a:r>
            <a:r>
              <a:rPr>
                <a:solidFill>
                  <a:srgbClr val="666666"/>
                </a:solidFill>
                <a:latin typeface="Courier"/>
              </a:rPr>
              <a:t>){</a:t>
            </a:r>
            <a:br/>
            <a:r>
              <a:rPr>
                <a:latin typeface="Courier"/>
              </a:rPr>
              <a:t>    </a:t>
            </a:r>
            <a:r>
              <a:rPr b="1">
                <a:solidFill>
                  <a:srgbClr val="007020"/>
                </a:solidFill>
                <a:latin typeface="Courier"/>
              </a:rPr>
              <a:t>return</a:t>
            </a:r>
            <a:r>
              <a:rPr>
                <a:latin typeface="Courier"/>
              </a:rPr>
              <a:t> input1 </a:t>
            </a:r>
            <a:r>
              <a:rPr>
                <a:solidFill>
                  <a:srgbClr val="666666"/>
                </a:solidFill>
                <a:latin typeface="Courier"/>
              </a:rPr>
              <a:t>+</a:t>
            </a:r>
            <a:r>
              <a:rPr>
                <a:latin typeface="Courier"/>
              </a:rPr>
              <a:t> input2</a:t>
            </a:r>
            <a:r>
              <a:rPr>
                <a:solidFill>
                  <a:srgbClr val="666666"/>
                </a:solidFill>
                <a:latin typeface="Courier"/>
              </a:rPr>
              <a:t>;</a:t>
            </a:r>
            <a:br/>
            <a:r>
              <a:rPr>
                <a:solidFill>
                  <a:srgbClr val="666666"/>
                </a:solidFill>
                <a:latin typeface="Courier"/>
              </a:rPr>
              <a:t>}</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(16)</a:t>
            </a:r>
          </a:p>
          <a:p>
            <a:pPr lvl="0"/>
            <a:r>
              <a:rPr/>
              <a:t>Put the following breakpoints and run the debugger. On number, the variable pins the variable to see its value in real-time.</a:t>
            </a:r>
          </a:p>
        </p:txBody>
      </p:sp>
      <p:pic>
        <p:nvPicPr>
          <p:cNvPr descr="fig:  assets/2022-10-01-13-00-25-image.png" id="0" name="Picture 1"/>
          <p:cNvPicPr>
            <a:picLocks noGrp="1" noChangeAspect="1"/>
          </p:cNvPicPr>
          <p:nvPr/>
        </p:nvPicPr>
        <p:blipFill>
          <a:blip r:embed="rId2"/>
          <a:stretch>
            <a:fillRect/>
          </a:stretch>
        </p:blipFill>
        <p:spPr bwMode="auto">
          <a:xfrm>
            <a:off x="4203700" y="203200"/>
            <a:ext cx="3822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(17)</a:t>
            </a:r>
          </a:p>
          <a:p>
            <a:pPr lvl="0"/>
            <a:r>
              <a:rPr/>
              <a:t>Open Debug-&gt;Windows-&gt;Memory-&gt;Memory1 to see value in memory</a:t>
            </a:r>
          </a:p>
        </p:txBody>
      </p:sp>
      <p:pic>
        <p:nvPicPr>
          <p:cNvPr descr="fig:  assets/2022-10-01-13-01-01-image.png" id="0" name="Picture 1"/>
          <p:cNvPicPr>
            <a:picLocks noGrp="1" noChangeAspect="1"/>
          </p:cNvPicPr>
          <p:nvPr/>
        </p:nvPicPr>
        <p:blipFill>
          <a:blip r:embed="rId2"/>
          <a:stretch>
            <a:fillRect/>
          </a:stretch>
        </p:blipFill>
        <p:spPr bwMode="auto">
          <a:xfrm>
            <a:off x="3568700" y="381000"/>
            <a:ext cx="5105400" cy="3517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(18)</a:t>
            </a:r>
          </a:p>
          <a:p>
            <a:pPr lvl="0"/>
            <a:r>
              <a:rPr/>
              <a:t>In the memory window copy variable name (number) with address operator (&amp;) and then (&amp;number) press enter.</a:t>
            </a:r>
          </a:p>
        </p:txBody>
      </p:sp>
      <p:pic>
        <p:nvPicPr>
          <p:cNvPr descr="fig:  assets/2022-10-01-13-01-29-image.png" id="0" name="Picture 1"/>
          <p:cNvPicPr>
            <a:picLocks noGrp="1" noChangeAspect="1"/>
          </p:cNvPicPr>
          <p:nvPr/>
        </p:nvPicPr>
        <p:blipFill>
          <a:blip r:embed="rId2"/>
          <a:stretch>
            <a:fillRect/>
          </a:stretch>
        </p:blipFill>
        <p:spPr bwMode="auto">
          <a:xfrm>
            <a:off x="3860800" y="203200"/>
            <a:ext cx="4521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width:550px</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(19)</a:t>
            </a:r>
          </a:p>
          <a:p>
            <a:pPr lvl="0"/>
            <a:r>
              <a:rPr/>
              <a:t>You can see its value in memory with hexadecimal form (</a:t>
            </a:r>
            <a:r>
              <a:rPr>
                <a:latin typeface="Courier"/>
              </a:rPr>
              <a:t>05 00 00 00</a:t>
            </a:r>
            <a:r>
              <a:rPr/>
              <a:t>)</a:t>
            </a:r>
          </a:p>
        </p:txBody>
      </p:sp>
      <p:pic>
        <p:nvPicPr>
          <p:cNvPr descr="fig:  assets/2022-10-01-13-01-49-image.png" id="0" name="Picture 1"/>
          <p:cNvPicPr>
            <a:picLocks noGrp="1" noChangeAspect="1"/>
          </p:cNvPicPr>
          <p:nvPr/>
        </p:nvPicPr>
        <p:blipFill>
          <a:blip r:embed="rId2"/>
          <a:stretch>
            <a:fillRect/>
          </a:stretch>
        </p:blipFill>
        <p:spPr bwMode="auto">
          <a:xfrm>
            <a:off x="4203700" y="203200"/>
            <a:ext cx="3835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width:550px</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(20)</a:t>
            </a:r>
          </a:p>
          <a:p>
            <a:pPr lvl="0"/>
            <a:r>
              <a:rPr/>
              <a:t>If you change value with pinned control your memory value and your current value will be updated. 20 in hexadecimal 0x14 (integer is 4 bytes length for this reason memory shows </a:t>
            </a:r>
            <a:r>
              <a:rPr>
                <a:latin typeface="Courier"/>
              </a:rPr>
              <a:t>14 00 00 00</a:t>
            </a:r>
            <a:r>
              <a:rPr/>
              <a:t>)</a:t>
            </a:r>
          </a:p>
        </p:txBody>
      </p:sp>
      <p:pic>
        <p:nvPicPr>
          <p:cNvPr descr="fig:  assets/2022-10-01-13-02-11-image.png" id="0" name="Picture 1"/>
          <p:cNvPicPr>
            <a:picLocks noGrp="1" noChangeAspect="1"/>
          </p:cNvPicPr>
          <p:nvPr/>
        </p:nvPicPr>
        <p:blipFill>
          <a:blip r:embed="rId2"/>
          <a:stretch>
            <a:fillRect/>
          </a:stretch>
        </p:blipFill>
        <p:spPr bwMode="auto">
          <a:xfrm>
            <a:off x="3568700" y="1346200"/>
            <a:ext cx="5105400" cy="1587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height:150px</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1-13-02-27-image.png" id="0" name="Picture 1"/>
          <p:cNvPicPr>
            <a:picLocks noGrp="1" noChangeAspect="1"/>
          </p:cNvPicPr>
          <p:nvPr/>
        </p:nvPicPr>
        <p:blipFill>
          <a:blip r:embed="rId2"/>
          <a:stretch>
            <a:fillRect/>
          </a:stretch>
        </p:blipFill>
        <p:spPr bwMode="auto">
          <a:xfrm>
            <a:off x="1511300" y="1193800"/>
            <a:ext cx="6134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center height:200px</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(21)</a:t>
            </a:r>
          </a:p>
          <a:p>
            <a:pPr lvl="0"/>
            <a:r>
              <a:rPr/>
              <a:t>If you close some windows such as solution explorer, and properties windows you can open them from the View menu.</a:t>
            </a:r>
          </a:p>
        </p:txBody>
      </p:sp>
      <p:pic>
        <p:nvPicPr>
          <p:cNvPr descr="fig:  assets/2022-10-01-13-02-52-image.png" id="0" name="Picture 1"/>
          <p:cNvPicPr>
            <a:picLocks noGrp="1" noChangeAspect="1"/>
          </p:cNvPicPr>
          <p:nvPr/>
        </p:nvPicPr>
        <p:blipFill>
          <a:blip r:embed="rId2"/>
          <a:stretch>
            <a:fillRect/>
          </a:stretch>
        </p:blipFill>
        <p:spPr bwMode="auto">
          <a:xfrm>
            <a:off x="5245100" y="203200"/>
            <a:ext cx="1752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(22)</a:t>
            </a:r>
          </a:p>
          <a:p>
            <a:pPr lvl="0"/>
            <a:r>
              <a:rPr/>
              <a:t>Solution and Projects have several configurations for each setup such as Release - x86, Release-x64, Debug- x86, and Debug-x64 you need to configure all of them for your requirements. You can access configurations by right-clicking to project and then selecting properties.</a:t>
            </a:r>
          </a:p>
        </p:txBody>
      </p:sp>
      <p:pic>
        <p:nvPicPr>
          <p:cNvPr descr="fig:  assets/2022-10-01-13-03-15-image.png" id="0" name="Picture 1"/>
          <p:cNvPicPr>
            <a:picLocks noGrp="1" noChangeAspect="1"/>
          </p:cNvPicPr>
          <p:nvPr/>
        </p:nvPicPr>
        <p:blipFill>
          <a:blip r:embed="rId2"/>
          <a:stretch>
            <a:fillRect/>
          </a:stretch>
        </p:blipFill>
        <p:spPr bwMode="auto">
          <a:xfrm>
            <a:off x="4813300" y="203200"/>
            <a:ext cx="260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(23)</a:t>
            </a:r>
          </a:p>
          <a:p>
            <a:pPr lvl="0"/>
            <a:r>
              <a:rPr/>
              <a:t>Project properties has several settings</a:t>
            </a:r>
          </a:p>
        </p:txBody>
      </p:sp>
      <p:pic>
        <p:nvPicPr>
          <p:cNvPr descr="fig:  assets/2022-10-01-13-03-30-image.png" id="0" name="Picture 1"/>
          <p:cNvPicPr>
            <a:picLocks noGrp="1" noChangeAspect="1"/>
          </p:cNvPicPr>
          <p:nvPr/>
        </p:nvPicPr>
        <p:blipFill>
          <a:blip r:embed="rId2"/>
          <a:stretch>
            <a:fillRect/>
          </a:stretch>
        </p:blipFill>
        <p:spPr bwMode="auto">
          <a:xfrm>
            <a:off x="3568700" y="368300"/>
            <a:ext cx="5105400" cy="3556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height:400px</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(7)</a:t>
            </a:r>
          </a:p>
          <a:p>
            <a:pPr lvl="0"/>
            <a:r>
              <a:rPr/>
              <a:t>Variable Watch Window</a:t>
            </a:r>
          </a:p>
          <a:p>
            <a:pPr lvl="1"/>
            <a:r>
              <a:rPr/>
              <a:t>The variable watch window is used to keep track of how your variables are changing as your program executes. Each variable is color-coded based on its data type. At a glance, you can tell exactly what type of data is being stored - and catch where you may want to use a different data type.</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a:t>
            </a:r>
          </a:p>
        </p:txBody>
      </p:sp>
      <p:pic>
        <p:nvPicPr>
          <p:cNvPr descr="fig:  https://upload.wikimedia.org/wikipedia/commons/6/69/Notepad%2B%2B_Logo.svg" id="0" name="Picture 1"/>
          <p:cNvPicPr>
            <a:picLocks noGrp="1" noChangeAspect="1"/>
          </p:cNvPicPr>
          <p:nvPr/>
        </p:nvPicPr>
        <p:blipFill>
          <a:blip r:embed="rId2"/>
          <a:stretch>
            <a:fillRect/>
          </a:stretch>
        </p:blipFill>
        <p:spPr bwMode="auto">
          <a:xfrm>
            <a:off x="3568700" y="431800"/>
            <a:ext cx="5105400" cy="340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h:100px</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Please download Notepad++ from the following link</a:t>
            </a:r>
          </a:p>
          <a:p>
            <a:pPr lvl="1"/>
            <a:r>
              <a:rPr>
                <a:hlinkClick r:id="rId2"/>
              </a:rPr>
              <a:t>Downloads | Notepad++</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(2)</a:t>
            </a:r>
          </a:p>
          <a:p>
            <a:pPr lvl="0" indent="0" marL="0">
              <a:buNone/>
            </a:pPr>
            <a:r>
              <a:rPr/>
              <a:t>Download and install MinGW or LLVM compiler (if you downloded then skip this step)</a:t>
            </a:r>
          </a:p>
          <a:p>
            <a:pPr lvl="0" indent="0" marL="0">
              <a:buNone/>
            </a:pPr>
            <a:r>
              <a:rPr b="1"/>
              <a:t>MinGW installer (gcc / g++)</a:t>
            </a:r>
          </a:p>
          <a:p>
            <a:pPr lvl="0"/>
            <a:r>
              <a:rPr/>
              <a:t>A complete runtime environment for gcc</a:t>
            </a:r>
          </a:p>
          <a:p>
            <a:pPr lvl="1"/>
            <a:r>
              <a:rPr/>
              <a:t>https://sourceforge.net/projects/mingw-w64/</a:t>
            </a:r>
          </a:p>
          <a:p>
            <a:pPr lvl="1"/>
            <a:r>
              <a:rPr/>
              <a:t>https://sourceforge.net/projects/mingw-w64/files/latest/download</a:t>
            </a:r>
          </a:p>
          <a:p>
            <a:pPr lvl="0"/>
            <a:r>
              <a:rPr/>
              <a:t>w64devkit is a portable C and C++ development kit for x64 (and x86) Windows.</a:t>
            </a:r>
          </a:p>
          <a:p>
            <a:pPr lvl="1"/>
            <a:r>
              <a:rPr/>
              <a:t>https://www.mingw-w64.org/downloads/#w64devkit</a:t>
            </a:r>
          </a:p>
          <a:p>
            <a:pPr lvl="0"/>
            <a:r>
              <a:rPr/>
              <a:t>Also, see the following notes</a:t>
            </a:r>
          </a:p>
          <a:p>
            <a:pPr lvl="1"/>
            <a:r>
              <a:rPr/>
              <a:t>https://www.hanshq.net/building-gcc.html</a:t>
            </a:r>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(3)</a:t>
            </a:r>
          </a:p>
          <a:p>
            <a:pPr lvl="0" indent="0" marL="0">
              <a:buNone/>
            </a:pPr>
            <a:r>
              <a:rPr b="1"/>
              <a:t>LLVM installer (clang)</a:t>
            </a:r>
          </a:p>
          <a:p>
            <a:pPr lvl="0"/>
            <a:r>
              <a:rPr/>
              <a:t>Download</a:t>
            </a:r>
          </a:p>
          <a:p>
            <a:pPr lvl="1"/>
            <a:r>
              <a:rPr/>
              <a:t>https://releases.llvm.org/</a:t>
            </a:r>
          </a:p>
          <a:p>
            <a:pPr lvl="0"/>
            <a:r>
              <a:rPr/>
              <a:t>Also, use the following notes</a:t>
            </a:r>
          </a:p>
          <a:p>
            <a:pPr lvl="1"/>
            <a:r>
              <a:rPr/>
              <a:t>https://llvm.org/devmtg/2014-04/PDFs/Talks/clang-cl.pdf</a:t>
            </a:r>
          </a:p>
          <a:p>
            <a:pPr lvl="1"/>
            <a:r>
              <a:rPr/>
              <a:t>https://www.hanshq.net/clang-plugin-example.html</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(4)</a:t>
            </a:r>
          </a:p>
          <a:p>
            <a:pPr lvl="0" indent="0" marL="0">
              <a:buNone/>
            </a:pPr>
            <a:r>
              <a:rPr/>
              <a:t>Open a console with “</a:t>
            </a:r>
            <a:r>
              <a:rPr>
                <a:latin typeface="Courier"/>
              </a:rPr>
              <a:t>cmd</a:t>
            </a:r>
            <a:r>
              <a:rPr/>
              <a:t>” and test the following commands if commands are not recognized then set the system environment variable to add </a:t>
            </a:r>
            <a:r>
              <a:rPr>
                <a:latin typeface="Courier"/>
              </a:rPr>
              <a:t>gcc</a:t>
            </a:r>
            <a:r>
              <a:rPr/>
              <a:t> and </a:t>
            </a:r>
            <a:r>
              <a:rPr>
                <a:latin typeface="Courier"/>
              </a:rPr>
              <a:t>g++</a:t>
            </a:r>
            <a:r>
              <a:rPr/>
              <a:t> executable paths to the path variable (add to both system and user path variable)</a:t>
            </a:r>
          </a:p>
          <a:p>
            <a:pPr lvl="0" indent="0">
              <a:buNone/>
            </a:pPr>
            <a:r>
              <a:rPr>
                <a:latin typeface="Courier"/>
              </a:rPr>
              <a:t>gcc --version
g++ --version</a:t>
            </a:r>
          </a:p>
          <a:p>
            <a:pPr lvl="0" indent="0">
              <a:buNone/>
            </a:pPr>
            <a:r>
              <a:rPr>
                <a:latin typeface="Courier"/>
              </a:rPr>
              <a:t>C:\Users\ugur.coruh&gt;gcc --version
gcc (x86_64-win32-seh-rev0, Built by MinGW-W64 project) 8.1.0
Copyright (C) 2018 Free Software Foundation, Inc.
This is free software; see the source for copying conditions.  There is NO
warranty; not even for MERCHANTABILITY or FITNESS FOR A PARTICULAR PURPOSE.</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(5)</a:t>
            </a:r>
          </a:p>
          <a:p>
            <a:pPr lvl="0"/>
            <a:r>
              <a:rPr/>
              <a:t>Open system environments to update path variable for gcc/g++ and clang</a:t>
            </a:r>
          </a:p>
          <a:p>
            <a:pPr lvl="1" indent="0" marL="342900">
              <a:buNone/>
            </a:pPr>
            <a:r>
              <a:rPr/>
              <a:t>alt:“alt” height:450px center</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(6)</a:t>
            </a:r>
          </a:p>
          <a:p>
            <a:pPr lvl="0"/>
            <a:r>
              <a:rPr/>
              <a:t>Open “Environment Variables”</a:t>
            </a:r>
          </a:p>
        </p:txBody>
      </p:sp>
      <p:pic>
        <p:nvPicPr>
          <p:cNvPr descr="fig:  assets/2021-10-22-03-18-54-image.png" id="0" name="Picture 1"/>
          <p:cNvPicPr>
            <a:picLocks noGrp="1" noChangeAspect="1"/>
          </p:cNvPicPr>
          <p:nvPr/>
        </p:nvPicPr>
        <p:blipFill>
          <a:blip r:embed="rId2"/>
          <a:stretch>
            <a:fillRect/>
          </a:stretch>
        </p:blipFill>
        <p:spPr bwMode="auto">
          <a:xfrm>
            <a:off x="4241800" y="203200"/>
            <a:ext cx="375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(7)</a:t>
            </a:r>
          </a:p>
          <a:p>
            <a:pPr lvl="0"/>
            <a:r>
              <a:rPr/>
              <a:t>Select path variable from user section.</a:t>
            </a:r>
          </a:p>
        </p:txBody>
      </p:sp>
      <p:pic>
        <p:nvPicPr>
          <p:cNvPr descr="fig:  assets/2021-10-22-03-21-11-image.png" id="0" name="Picture 1"/>
          <p:cNvPicPr>
            <a:picLocks noGrp="1" noChangeAspect="1"/>
          </p:cNvPicPr>
          <p:nvPr/>
        </p:nvPicPr>
        <p:blipFill>
          <a:blip r:embed="rId2"/>
          <a:stretch>
            <a:fillRect/>
          </a:stretch>
        </p:blipFill>
        <p:spPr bwMode="auto">
          <a:xfrm>
            <a:off x="3568700" y="952500"/>
            <a:ext cx="5105400" cy="2387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(8)</a:t>
            </a:r>
          </a:p>
          <a:p>
            <a:pPr lvl="0"/>
            <a:r>
              <a:rPr/>
              <a:t>Select path variable from system section. alt:“alt” height:350px center</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(9)</a:t>
            </a:r>
          </a:p>
          <a:p>
            <a:pPr lvl="0"/>
            <a:r>
              <a:rPr/>
              <a:t>Update variables add </a:t>
            </a:r>
            <a:r>
              <a:rPr>
                <a:latin typeface="Courier"/>
              </a:rPr>
              <a:t>MinGW</a:t>
            </a:r>
            <a:r>
              <a:rPr/>
              <a:t> and </a:t>
            </a:r>
            <a:r>
              <a:rPr>
                <a:latin typeface="Courier"/>
              </a:rPr>
              <a:t>LLVM</a:t>
            </a:r>
            <a:r>
              <a:rPr/>
              <a:t> to path </a:t>
            </a:r>
            <a:r>
              <a:rPr>
                <a:latin typeface="Courier"/>
              </a:rPr>
              <a:t>gcc.exe</a:t>
            </a:r>
            <a:r>
              <a:rPr/>
              <a:t> </a:t>
            </a:r>
            <a:r>
              <a:rPr>
                <a:latin typeface="Courier"/>
              </a:rPr>
              <a:t>g++.exe</a:t>
            </a:r>
            <a:r>
              <a:rPr/>
              <a:t> </a:t>
            </a:r>
            <a:r>
              <a:rPr>
                <a:latin typeface="Courier"/>
              </a:rPr>
              <a:t>clang.exe</a:t>
            </a:r>
            <a:r>
              <a:rPr/>
              <a:t> will be in bin folders. Then we can run this commands from command line.</a:t>
            </a:r>
          </a:p>
        </p:txBody>
      </p:sp>
      <p:pic>
        <p:nvPicPr>
          <p:cNvPr descr="fig:  assets/2021-10-22-03-19-25-image.png" id="0" name="Picture 1"/>
          <p:cNvPicPr>
            <a:picLocks noGrp="1" noChangeAspect="1"/>
          </p:cNvPicPr>
          <p:nvPr/>
        </p:nvPicPr>
        <p:blipFill>
          <a:blip r:embed="rId2"/>
          <a:stretch>
            <a:fillRect/>
          </a:stretch>
        </p:blipFill>
        <p:spPr bwMode="auto">
          <a:xfrm>
            <a:off x="3568700" y="1663700"/>
            <a:ext cx="5105400" cy="93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(8)</a:t>
            </a:r>
          </a:p>
          <a:p>
            <a:pPr lvl="0"/>
            <a:r>
              <a:rPr/>
              <a:t>Variable Watch Window</a:t>
            </a:r>
          </a:p>
        </p:txBody>
      </p:sp>
      <p:pic>
        <p:nvPicPr>
          <p:cNvPr descr="fig:  assets/2022-10-01-13-52-59-image.png" id="0" name="Picture 1"/>
          <p:cNvPicPr>
            <a:picLocks noGrp="1" noChangeAspect="1"/>
          </p:cNvPicPr>
          <p:nvPr/>
        </p:nvPicPr>
        <p:blipFill>
          <a:blip r:embed="rId2"/>
          <a:stretch>
            <a:fillRect/>
          </a:stretch>
        </p:blipFill>
        <p:spPr bwMode="auto">
          <a:xfrm>
            <a:off x="3568700" y="228600"/>
            <a:ext cx="5105400" cy="3810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(9)</a:t>
            </a:r>
          </a:p>
          <a:p>
            <a:pPr lvl="0"/>
            <a:r>
              <a:rPr/>
              <a:t>Update variables add </a:t>
            </a:r>
            <a:r>
              <a:rPr>
                <a:latin typeface="Courier"/>
              </a:rPr>
              <a:t>MinGW</a:t>
            </a:r>
            <a:r>
              <a:rPr/>
              <a:t> and </a:t>
            </a:r>
            <a:r>
              <a:rPr>
                <a:latin typeface="Courier"/>
              </a:rPr>
              <a:t>LLVM</a:t>
            </a:r>
            <a:r>
              <a:rPr/>
              <a:t> to path </a:t>
            </a:r>
            <a:r>
              <a:rPr>
                <a:latin typeface="Courier"/>
              </a:rPr>
              <a:t>gcc.exe</a:t>
            </a:r>
            <a:r>
              <a:rPr/>
              <a:t> </a:t>
            </a:r>
            <a:r>
              <a:rPr>
                <a:latin typeface="Courier"/>
              </a:rPr>
              <a:t>g++.exe</a:t>
            </a:r>
            <a:r>
              <a:rPr/>
              <a:t> </a:t>
            </a:r>
            <a:r>
              <a:rPr>
                <a:latin typeface="Courier"/>
              </a:rPr>
              <a:t>clang.exe</a:t>
            </a:r>
            <a:r>
              <a:rPr/>
              <a:t> will be in bin folders. Then we can run this commands from command line.</a:t>
            </a:r>
          </a:p>
        </p:txBody>
      </p:sp>
      <p:pic>
        <p:nvPicPr>
          <p:cNvPr descr="fig:  assets/2021-10-22-03-21-25-image.png" id="0" name="Picture 1"/>
          <p:cNvPicPr>
            <a:picLocks noGrp="1" noChangeAspect="1"/>
          </p:cNvPicPr>
          <p:nvPr/>
        </p:nvPicPr>
        <p:blipFill>
          <a:blip r:embed="rId2"/>
          <a:stretch>
            <a:fillRect/>
          </a:stretch>
        </p:blipFill>
        <p:spPr bwMode="auto">
          <a:xfrm>
            <a:off x="3568700" y="1460500"/>
            <a:ext cx="5105400" cy="137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(10)</a:t>
            </a:r>
          </a:p>
          <a:p>
            <a:pPr lvl="0"/>
            <a:r>
              <a:rPr/>
              <a:t>for </a:t>
            </a:r>
            <a:r>
              <a:rPr>
                <a:latin typeface="Courier"/>
              </a:rPr>
              <a:t>gcc.exe</a:t>
            </a:r>
            <a:r>
              <a:rPr/>
              <a:t>, </a:t>
            </a:r>
            <a:r>
              <a:rPr>
                <a:latin typeface="Courier"/>
              </a:rPr>
              <a:t>g++.exe</a:t>
            </a:r>
            <a:r>
              <a:rPr/>
              <a:t> and </a:t>
            </a:r>
            <a:r>
              <a:rPr>
                <a:latin typeface="Courier"/>
              </a:rPr>
              <a:t>gdb.exe</a:t>
            </a:r>
          </a:p>
          <a:p>
            <a:pPr lvl="0" indent="0">
              <a:buNone/>
            </a:pPr>
            <a:r>
              <a:rPr>
                <a:latin typeface="Courier"/>
              </a:rPr>
              <a:t>C:\Program Files</a:t>
            </a:r>
            <a:r>
              <a:rPr>
                <a:solidFill>
                  <a:srgbClr val="902000"/>
                </a:solidFill>
                <a:latin typeface="Courier"/>
              </a:rPr>
              <a:t>\m</a:t>
            </a:r>
            <a:r>
              <a:rPr>
                <a:latin typeface="Courier"/>
              </a:rPr>
              <a:t>ingw-w64</a:t>
            </a:r>
            <a:r>
              <a:rPr>
                <a:solidFill>
                  <a:srgbClr val="902000"/>
                </a:solidFill>
                <a:latin typeface="Courier"/>
              </a:rPr>
              <a:t>\x</a:t>
            </a:r>
            <a:r>
              <a:rPr>
                <a:latin typeface="Courier"/>
              </a:rPr>
              <a:t>86_64-8.1.0-win32-seh-rt_v6-rev0</a:t>
            </a:r>
            <a:r>
              <a:rPr>
                <a:solidFill>
                  <a:srgbClr val="902000"/>
                </a:solidFill>
                <a:latin typeface="Courier"/>
              </a:rPr>
              <a:t>\m</a:t>
            </a:r>
            <a:r>
              <a:rPr>
                <a:latin typeface="Courier"/>
              </a:rPr>
              <a:t>ingw64</a:t>
            </a:r>
            <a:r>
              <a:rPr>
                <a:solidFill>
                  <a:srgbClr val="902000"/>
                </a:solidFill>
                <a:latin typeface="Courier"/>
              </a:rPr>
              <a:t>\b</a:t>
            </a:r>
            <a:r>
              <a:rPr>
                <a:latin typeface="Courier"/>
              </a:rPr>
              <a:t>in</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(11)</a:t>
            </a:r>
          </a:p>
          <a:p>
            <a:pPr lvl="0"/>
            <a:r>
              <a:rPr/>
              <a:t>for </a:t>
            </a:r>
            <a:r>
              <a:rPr>
                <a:latin typeface="Courier"/>
              </a:rPr>
              <a:t>clang.exe</a:t>
            </a:r>
            <a:r>
              <a:rPr/>
              <a:t> , </a:t>
            </a:r>
            <a:r>
              <a:rPr>
                <a:latin typeface="Courier"/>
              </a:rPr>
              <a:t>lldb.exe</a:t>
            </a:r>
            <a:r>
              <a:rPr/>
              <a:t> we will use the following path</a:t>
            </a:r>
          </a:p>
          <a:p>
            <a:pPr lvl="0" indent="0">
              <a:buNone/>
            </a:pPr>
            <a:r>
              <a:rPr>
                <a:latin typeface="Courier"/>
              </a:rPr>
              <a:t>C:\Program Files\LLVM\bin</a:t>
            </a:r>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(12)</a:t>
            </a:r>
          </a:p>
          <a:p>
            <a:pPr lvl="0"/>
            <a:r>
              <a:rPr/>
              <a:t>This folder paths changes according to your setup</a:t>
            </a:r>
          </a:p>
          <a:p>
            <a:pPr lvl="0"/>
            <a:r>
              <a:rPr/>
              <a:t>Open </a:t>
            </a:r>
            <a:r>
              <a:rPr>
                <a:latin typeface="Courier"/>
              </a:rPr>
              <a:t>NppExec</a:t>
            </a:r>
            <a:r>
              <a:rPr/>
              <a:t> extension (install from extension manager if not exist)</a:t>
            </a:r>
          </a:p>
        </p:txBody>
      </p:sp>
      <p:pic>
        <p:nvPicPr>
          <p:cNvPr descr="fig:  assets/2021-10-22-04-22-24-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(Install / Compile ) (13)</a:t>
            </a:r>
          </a:p>
          <a:p>
            <a:pPr lvl="0"/>
            <a:r>
              <a:rPr/>
              <a:t>Write the following commands in the box</a:t>
            </a:r>
          </a:p>
          <a:p>
            <a:pPr lvl="0" indent="0">
              <a:buNone/>
            </a:pPr>
            <a:r>
              <a:rPr>
                <a:latin typeface="Courier"/>
              </a:rPr>
              <a:t>NPP_SAVE // save current file
cd $(CURRENT_DIRECTORY) // go to directory of the current file
gcc  -Wall -Wextra -Wpedantic -std=c++11 -o "$(NAME_PART)" "$(FILE_NAME)"</a:t>
            </a:r>
          </a:p>
        </p:txBody>
      </p:sp>
      <p:pic>
        <p:nvPicPr>
          <p:cNvPr descr="fig:  assets/2021-10-22-04-23-24-image.png" id="0" name="Picture 1"/>
          <p:cNvPicPr>
            <a:picLocks noGrp="1" noChangeAspect="1"/>
          </p:cNvPicPr>
          <p:nvPr/>
        </p:nvPicPr>
        <p:blipFill>
          <a:blip r:embed="rId2"/>
          <a:stretch>
            <a:fillRect/>
          </a:stretch>
        </p:blipFill>
        <p:spPr bwMode="auto">
          <a:xfrm>
            <a:off x="3568700" y="584200"/>
            <a:ext cx="5105400" cy="311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(Install / Compile ) (14)</a:t>
            </a:r>
          </a:p>
          <a:p>
            <a:pPr lvl="0"/>
            <a:r>
              <a:rPr/>
              <a:t>Save the script as </a:t>
            </a:r>
            <a:r>
              <a:rPr>
                <a:latin typeface="Courier"/>
              </a:rPr>
              <a:t>gcc-build</a:t>
            </a:r>
            <a:r>
              <a:rPr/>
              <a:t> and for more information check the following link</a:t>
            </a:r>
          </a:p>
          <a:p>
            <a:pPr lvl="0"/>
            <a:r>
              <a:rPr/>
              <a:t>You can modify or add multiple scripts for another task.</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MSYS2</a:t>
            </a:r>
          </a:p>
          <a:p>
            <a:pPr lvl="0"/>
            <a:r>
              <a:rPr/>
              <a:t>Software Distribution and Building Platform for Windows</a:t>
            </a:r>
          </a:p>
          <a:p>
            <a:pPr lvl="0" indent="0" marL="0">
              <a:buNone/>
            </a:pPr>
            <a:r>
              <a:rPr/>
              <a:t>https://www.msys2.org/</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Vi/Vim (C/C++) for Windows (1)</a:t>
            </a:r>
          </a:p>
          <a:p>
            <a:pPr lvl="0"/>
            <a:r>
              <a:rPr/>
              <a:t>Vim is a command-line editor for programming</a:t>
            </a:r>
          </a:p>
          <a:p>
            <a:pPr lvl="0"/>
            <a:r>
              <a:rPr/>
              <a:t>Use the following links to download Vim for Windows</a:t>
            </a:r>
          </a:p>
          <a:p>
            <a:pPr lvl="1"/>
            <a:r>
              <a:rPr/>
              <a:t>https://github.com/vim/vim-win32-installer/releases</a:t>
            </a:r>
          </a:p>
          <a:p>
            <a:pPr lvl="1"/>
            <a:r>
              <a:rPr>
                <a:hlinkClick r:id="rId2"/>
              </a:rPr>
              <a:t>download : vim online</a:t>
            </a:r>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(2)</a:t>
            </a:r>
          </a:p>
          <a:p>
            <a:pPr lvl="0"/>
            <a:r>
              <a:rPr/>
              <a:t>Run setup to install the application on your computer.</a:t>
            </a:r>
          </a:p>
        </p:txBody>
      </p:sp>
      <p:pic>
        <p:nvPicPr>
          <p:cNvPr descr="fig:  assets/2022-10-01-15-30-51-image.png" id="0" name="Picture 1"/>
          <p:cNvPicPr>
            <a:picLocks noGrp="1" noChangeAspect="1"/>
          </p:cNvPicPr>
          <p:nvPr/>
        </p:nvPicPr>
        <p:blipFill>
          <a:blip r:embed="rId2"/>
          <a:stretch>
            <a:fillRect/>
          </a:stretch>
        </p:blipFill>
        <p:spPr bwMode="auto">
          <a:xfrm>
            <a:off x="3568700" y="1663700"/>
            <a:ext cx="5105400" cy="93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height:100px center</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(3)</a:t>
            </a:r>
          </a:p>
        </p:txBody>
      </p:sp>
      <p:pic>
        <p:nvPicPr>
          <p:cNvPr descr="fig:  assets/2022-10-01-15-31-02-image.png" id="0" name="Picture 1"/>
          <p:cNvPicPr>
            <a:picLocks noGrp="1" noChangeAspect="1"/>
          </p:cNvPicPr>
          <p:nvPr/>
        </p:nvPicPr>
        <p:blipFill>
          <a:blip r:embed="rId2"/>
          <a:stretch>
            <a:fillRect/>
          </a:stretch>
        </p:blipFill>
        <p:spPr bwMode="auto">
          <a:xfrm>
            <a:off x="3606800" y="203200"/>
            <a:ext cx="502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(8)</a:t>
            </a:r>
          </a:p>
          <a:p>
            <a:pPr lvl="0"/>
            <a:r>
              <a:rPr/>
              <a:t>More Resources for Flowgorithm</a:t>
            </a:r>
          </a:p>
          <a:p>
            <a:pPr lvl="1"/>
            <a:r>
              <a:rPr>
                <a:hlinkClick r:id="rId2"/>
              </a:rPr>
              <a:t>Flowgorithm Tutorial - TestingDocs.com</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(4)</a:t>
            </a:r>
          </a:p>
          <a:p>
            <a:pPr lvl="0"/>
            <a:r>
              <a:rPr/>
              <a:t>Installation steps.</a:t>
            </a:r>
          </a:p>
        </p:txBody>
      </p:sp>
      <p:pic>
        <p:nvPicPr>
          <p:cNvPr descr="fig:  assets/2022-10-01-15-31-20-image.png" id="0" name="Picture 1"/>
          <p:cNvPicPr>
            <a:picLocks noGrp="1" noChangeAspect="1"/>
          </p:cNvPicPr>
          <p:nvPr/>
        </p:nvPicPr>
        <p:blipFill>
          <a:blip r:embed="rId2"/>
          <a:stretch>
            <a:fillRect/>
          </a:stretch>
        </p:blipFill>
        <p:spPr bwMode="auto">
          <a:xfrm>
            <a:off x="3594100" y="203200"/>
            <a:ext cx="5041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(5)</a:t>
            </a:r>
          </a:p>
          <a:p>
            <a:pPr lvl="0"/>
            <a:r>
              <a:rPr/>
              <a:t>Installation steps.</a:t>
            </a:r>
          </a:p>
        </p:txBody>
      </p:sp>
      <p:pic>
        <p:nvPicPr>
          <p:cNvPr descr="fig:  assets/2022-10-01-15-31-53-image.png" id="0" name="Picture 1"/>
          <p:cNvPicPr>
            <a:picLocks noGrp="1" noChangeAspect="1"/>
          </p:cNvPicPr>
          <p:nvPr/>
        </p:nvPicPr>
        <p:blipFill>
          <a:blip r:embed="rId2"/>
          <a:stretch>
            <a:fillRect/>
          </a:stretch>
        </p:blipFill>
        <p:spPr bwMode="auto">
          <a:xfrm>
            <a:off x="3619500" y="203200"/>
            <a:ext cx="5003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(6)</a:t>
            </a:r>
          </a:p>
          <a:p>
            <a:pPr lvl="0"/>
            <a:r>
              <a:rPr/>
              <a:t>Installation steps.</a:t>
            </a:r>
          </a:p>
        </p:txBody>
      </p:sp>
      <p:pic>
        <p:nvPicPr>
          <p:cNvPr descr="fig:  assets/2022-10-01-15-32-12-image.png" id="0" name="Picture 1"/>
          <p:cNvPicPr>
            <a:picLocks noGrp="1" noChangeAspect="1"/>
          </p:cNvPicPr>
          <p:nvPr/>
        </p:nvPicPr>
        <p:blipFill>
          <a:blip r:embed="rId2"/>
          <a:stretch>
            <a:fillRect/>
          </a:stretch>
        </p:blipFill>
        <p:spPr bwMode="auto">
          <a:xfrm>
            <a:off x="3632200" y="203200"/>
            <a:ext cx="4965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(7)</a:t>
            </a:r>
          </a:p>
          <a:p>
            <a:pPr lvl="0"/>
            <a:r>
              <a:rPr/>
              <a:t>Installation steps.</a:t>
            </a:r>
          </a:p>
        </p:txBody>
      </p:sp>
      <p:pic>
        <p:nvPicPr>
          <p:cNvPr descr="fig:  assets/2022-10-01-15-32-31-image.png" id="0" name="Picture 1"/>
          <p:cNvPicPr>
            <a:picLocks noGrp="1" noChangeAspect="1"/>
          </p:cNvPicPr>
          <p:nvPr/>
        </p:nvPicPr>
        <p:blipFill>
          <a:blip r:embed="rId2"/>
          <a:stretch>
            <a:fillRect/>
          </a:stretch>
        </p:blipFill>
        <p:spPr bwMode="auto">
          <a:xfrm>
            <a:off x="3632200" y="203200"/>
            <a:ext cx="4978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(8)</a:t>
            </a:r>
          </a:p>
          <a:p>
            <a:pPr lvl="0"/>
            <a:r>
              <a:rPr/>
              <a:t>Installation steps.</a:t>
            </a:r>
          </a:p>
        </p:txBody>
      </p:sp>
      <p:pic>
        <p:nvPicPr>
          <p:cNvPr descr="fig:  assets/2022-10-01-15-32-51-image.png" id="0" name="Picture 1"/>
          <p:cNvPicPr>
            <a:picLocks noGrp="1" noChangeAspect="1"/>
          </p:cNvPicPr>
          <p:nvPr/>
        </p:nvPicPr>
        <p:blipFill>
          <a:blip r:embed="rId2"/>
          <a:stretch>
            <a:fillRect/>
          </a:stretch>
        </p:blipFill>
        <p:spPr bwMode="auto">
          <a:xfrm>
            <a:off x="3594100" y="203200"/>
            <a:ext cx="506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(9)</a:t>
            </a:r>
          </a:p>
          <a:p>
            <a:pPr lvl="0"/>
            <a:r>
              <a:rPr/>
              <a:t>Installation steps.</a:t>
            </a:r>
          </a:p>
        </p:txBody>
      </p:sp>
      <p:pic>
        <p:nvPicPr>
          <p:cNvPr descr="fig:  assets/2022-10-01-15-34-40-image.png" id="0" name="Picture 1"/>
          <p:cNvPicPr>
            <a:picLocks noGrp="1" noChangeAspect="1"/>
          </p:cNvPicPr>
          <p:nvPr/>
        </p:nvPicPr>
        <p:blipFill>
          <a:blip r:embed="rId2"/>
          <a:stretch>
            <a:fillRect/>
          </a:stretch>
        </p:blipFill>
        <p:spPr bwMode="auto">
          <a:xfrm>
            <a:off x="3644900" y="203200"/>
            <a:ext cx="4953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(10)</a:t>
            </a:r>
          </a:p>
          <a:p>
            <a:pPr lvl="0"/>
            <a:r>
              <a:rPr/>
              <a:t>Generated shortcuts on your desktop</a:t>
            </a:r>
          </a:p>
        </p:txBody>
      </p:sp>
      <p:pic>
        <p:nvPicPr>
          <p:cNvPr descr="fig:  assets/2022-10-01-15-34-50-image.png" id="0" name="Picture 1"/>
          <p:cNvPicPr>
            <a:picLocks noGrp="1" noChangeAspect="1"/>
          </p:cNvPicPr>
          <p:nvPr/>
        </p:nvPicPr>
        <p:blipFill>
          <a:blip r:embed="rId2"/>
          <a:stretch>
            <a:fillRect/>
          </a:stretch>
        </p:blipFill>
        <p:spPr bwMode="auto">
          <a:xfrm>
            <a:off x="5283200" y="203200"/>
            <a:ext cx="1689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(11)</a:t>
            </a:r>
          </a:p>
          <a:p>
            <a:pPr lvl="0"/>
            <a:r>
              <a:rPr/>
              <a:t>Run </a:t>
            </a:r>
            <a:r>
              <a:rPr>
                <a:latin typeface="Courier"/>
              </a:rPr>
              <a:t>vim hello.c</a:t>
            </a:r>
            <a:r>
              <a:rPr/>
              <a:t> on your command-line to open a c file with vim editor.</a:t>
            </a:r>
          </a:p>
        </p:txBody>
      </p:sp>
      <p:pic>
        <p:nvPicPr>
          <p:cNvPr descr="fig:  assets/2022-10-01-15-36-25-image.png" id="0" name="Picture 1"/>
          <p:cNvPicPr>
            <a:picLocks noGrp="1" noChangeAspect="1"/>
          </p:cNvPicPr>
          <p:nvPr/>
        </p:nvPicPr>
        <p:blipFill>
          <a:blip r:embed="rId2"/>
          <a:stretch>
            <a:fillRect/>
          </a:stretch>
        </p:blipFill>
        <p:spPr bwMode="auto">
          <a:xfrm>
            <a:off x="3568700" y="279400"/>
            <a:ext cx="5105400" cy="3708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(12)</a:t>
            </a:r>
          </a:p>
          <a:p>
            <a:pPr lvl="0"/>
            <a:r>
              <a:rPr/>
              <a:t>You will have the following editor.</a:t>
            </a:r>
          </a:p>
          <a:p>
            <a:pPr lvl="0"/>
            <a:r>
              <a:rPr/>
              <a:t>Use INSERT to change edit options.</a:t>
            </a:r>
          </a:p>
        </p:txBody>
      </p:sp>
      <p:pic>
        <p:nvPicPr>
          <p:cNvPr descr="fig:  assets/2022-10-01-15-46-39-image.png" id="0" name="Picture 1"/>
          <p:cNvPicPr>
            <a:picLocks noGrp="1" noChangeAspect="1"/>
          </p:cNvPicPr>
          <p:nvPr/>
        </p:nvPicPr>
        <p:blipFill>
          <a:blip r:embed="rId2"/>
          <a:stretch>
            <a:fillRect/>
          </a:stretch>
        </p:blipFill>
        <p:spPr bwMode="auto">
          <a:xfrm>
            <a:off x="3568700" y="635000"/>
            <a:ext cx="5105400" cy="3009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Vi/Vim (C/C++) for Windows (13)</a:t>
            </a:r>
          </a:p>
          <a:p>
            <a:pPr lvl="0"/>
            <a:r>
              <a:rPr/>
              <a:t>Sample source code</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902000"/>
                </a:solidFill>
                <a:latin typeface="Courier"/>
              </a:rPr>
              <a:t>char</a:t>
            </a:r>
            <a:r>
              <a:rPr>
                <a:latin typeface="Courier"/>
              </a:rPr>
              <a:t> name</a:t>
            </a:r>
            <a:r>
              <a:rPr>
                <a:solidFill>
                  <a:srgbClr val="666666"/>
                </a:solidFill>
                <a:latin typeface="Courier"/>
              </a:rPr>
              <a:t>[</a:t>
            </a:r>
            <a:r>
              <a:rPr>
                <a:solidFill>
                  <a:srgbClr val="40A070"/>
                </a:solidFill>
                <a:latin typeface="Courier"/>
              </a:rPr>
              <a:t>20</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"Enter Name:"</a:t>
            </a:r>
            <a:r>
              <a:rPr>
                <a:solidFill>
                  <a:srgbClr val="666666"/>
                </a:solidFill>
                <a:latin typeface="Courier"/>
              </a:rPr>
              <a:t>);</a:t>
            </a:r>
            <a:br/>
            <a:r>
              <a:rPr>
                <a:latin typeface="Courier"/>
              </a:rPr>
              <a:t>    scanf</a:t>
            </a:r>
            <a:r>
              <a:rPr>
                <a:solidFill>
                  <a:srgbClr val="666666"/>
                </a:solidFill>
                <a:latin typeface="Courier"/>
              </a:rPr>
              <a:t>(</a:t>
            </a:r>
            <a:r>
              <a:rPr>
                <a:solidFill>
                  <a:srgbClr val="4070A0"/>
                </a:solidFill>
                <a:latin typeface="Courier"/>
              </a:rPr>
              <a:t>"%s"</a:t>
            </a:r>
            <a:r>
              <a:rPr>
                <a:solidFill>
                  <a:srgbClr val="666666"/>
                </a:solidFill>
                <a:latin typeface="Courier"/>
              </a:rPr>
              <a:t>,</a:t>
            </a:r>
            <a:r>
              <a:rPr>
                <a:latin typeface="Courier"/>
              </a:rPr>
              <a:t>name</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"Your name is %s"</a:t>
            </a:r>
            <a:r>
              <a:rPr>
                <a:solidFill>
                  <a:srgbClr val="666666"/>
                </a:solidFill>
                <a:latin typeface="Courier"/>
              </a:rPr>
              <a:t>,</a:t>
            </a:r>
            <a:r>
              <a:rPr>
                <a:latin typeface="Courier"/>
              </a:rPr>
              <a:t>name</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Pseudocode (1)</a:t>
            </a:r>
          </a:p>
          <a:p>
            <a:pPr lvl="0"/>
            <a:r>
              <a:rPr/>
              <a:t>Algorithm design language</a:t>
            </a:r>
          </a:p>
          <a:p>
            <a:pPr lvl="1"/>
            <a:r>
              <a:rPr>
                <a:hlinkClick r:id="rId2"/>
              </a:rPr>
              <a:t>Pseudocode - Wikipedia</a:t>
            </a:r>
          </a:p>
          <a:p>
            <a:pPr lvl="1"/>
            <a:r>
              <a:rPr>
                <a:hlinkClick r:id="rId3"/>
              </a:rPr>
              <a:t>Pseudocode Examples</a:t>
            </a:r>
          </a:p>
          <a:p>
            <a:pPr lvl="1"/>
            <a:r>
              <a:rPr>
                <a:hlinkClick r:id="rId4"/>
              </a:rPr>
              <a:t>How to write a Pseudo Code? - GeeksforGeeks</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(14)</a:t>
            </a:r>
          </a:p>
          <a:p>
            <a:pPr lvl="0"/>
            <a:r>
              <a:rPr/>
              <a:t>Write source code</a:t>
            </a:r>
          </a:p>
          <a:p>
            <a:pPr lvl="0"/>
            <a:r>
              <a:rPr/>
              <a:t>Press the </a:t>
            </a:r>
            <a:r>
              <a:rPr>
                <a:latin typeface="Courier"/>
              </a:rPr>
              <a:t>Esc</a:t>
            </a:r>
            <a:r>
              <a:rPr/>
              <a:t> button to enter command mode</a:t>
            </a:r>
          </a:p>
          <a:p>
            <a:pPr lvl="0"/>
            <a:r>
              <a:rPr/>
              <a:t>Then type </a:t>
            </a:r>
            <a:r>
              <a:rPr>
                <a:latin typeface="Courier"/>
              </a:rPr>
              <a:t>:wq</a:t>
            </a:r>
            <a:r>
              <a:rPr/>
              <a:t>. It will save the file and exit from Vim</a:t>
            </a:r>
          </a:p>
          <a:p>
            <a:pPr lvl="1"/>
            <a:r>
              <a:rPr/>
              <a:t>w: write</a:t>
            </a:r>
          </a:p>
          <a:p>
            <a:pPr lvl="1"/>
            <a:r>
              <a:rPr/>
              <a:t>q: quit</a:t>
            </a:r>
          </a:p>
        </p:txBody>
      </p:sp>
      <p:pic>
        <p:nvPicPr>
          <p:cNvPr descr="fig:  assets/2022-10-01-15-47-51-image.png" id="0" name="Picture 1"/>
          <p:cNvPicPr>
            <a:picLocks noGrp="1" noChangeAspect="1"/>
          </p:cNvPicPr>
          <p:nvPr/>
        </p:nvPicPr>
        <p:blipFill>
          <a:blip r:embed="rId2"/>
          <a:stretch>
            <a:fillRect/>
          </a:stretch>
        </p:blipFill>
        <p:spPr bwMode="auto">
          <a:xfrm>
            <a:off x="3568700" y="647700"/>
            <a:ext cx="5105400" cy="2984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(15)</a:t>
            </a:r>
          </a:p>
          <a:p>
            <a:pPr lvl="0"/>
            <a:r>
              <a:rPr/>
              <a:t>compile source code with </a:t>
            </a:r>
            <a:r>
              <a:rPr>
                <a:latin typeface="Courier"/>
              </a:rPr>
              <a:t>gcc</a:t>
            </a:r>
          </a:p>
          <a:p>
            <a:pPr lvl="0"/>
            <a:r>
              <a:rPr/>
              <a:t>link the objects and</a:t>
            </a:r>
          </a:p>
          <a:p>
            <a:pPr lvl="0"/>
            <a:r>
              <a:rPr/>
              <a:t>run executable</a:t>
            </a:r>
          </a:p>
        </p:txBody>
      </p:sp>
      <p:pic>
        <p:nvPicPr>
          <p:cNvPr descr="fig:  assets/2022-10-01-15-50-25-image.png" id="0" name="Picture 1"/>
          <p:cNvPicPr>
            <a:picLocks noGrp="1" noChangeAspect="1"/>
          </p:cNvPicPr>
          <p:nvPr/>
        </p:nvPicPr>
        <p:blipFill>
          <a:blip r:embed="rId2"/>
          <a:stretch>
            <a:fillRect/>
          </a:stretch>
        </p:blipFill>
        <p:spPr bwMode="auto">
          <a:xfrm>
            <a:off x="3568700" y="1473200"/>
            <a:ext cx="5105400" cy="132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(17)</a:t>
            </a:r>
          </a:p>
          <a:p>
            <a:pPr lvl="0"/>
            <a:r>
              <a:rPr/>
              <a:t>In the folder, you can find your executable. </a:t>
            </a:r>
            <a:r>
              <a:rPr>
                <a:latin typeface="Courier"/>
              </a:rPr>
              <a:t>hello.exe</a:t>
            </a:r>
          </a:p>
        </p:txBody>
      </p:sp>
      <p:pic>
        <p:nvPicPr>
          <p:cNvPr descr="fig:  assets/2022-10-01-15-50-39-image.png" id="0" name="Picture 1"/>
          <p:cNvPicPr>
            <a:picLocks noGrp="1" noChangeAspect="1"/>
          </p:cNvPicPr>
          <p:nvPr/>
        </p:nvPicPr>
        <p:blipFill>
          <a:blip r:embed="rId2"/>
          <a:stretch>
            <a:fillRect/>
          </a:stretch>
        </p:blipFill>
        <p:spPr bwMode="auto">
          <a:xfrm>
            <a:off x="3568700" y="889000"/>
            <a:ext cx="5105400" cy="2514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Vi/Vim (C/C++) for Windows (16)</a:t>
            </a:r>
          </a:p>
          <a:p>
            <a:pPr lvl="0"/>
            <a:r>
              <a:rPr/>
              <a:t>compile, link and execute flow will be as follow;</a:t>
            </a:r>
          </a:p>
        </p:txBody>
      </p:sp>
      <p:pic>
        <p:nvPicPr>
          <p:cNvPr descr="fig:  assets/2022-10-01-15-59-03-image.png" id="0" name="Picture 1"/>
          <p:cNvPicPr>
            <a:picLocks noGrp="1" noChangeAspect="1"/>
          </p:cNvPicPr>
          <p:nvPr/>
        </p:nvPicPr>
        <p:blipFill>
          <a:blip r:embed="rId2"/>
          <a:stretch>
            <a:fillRect/>
          </a:stretch>
        </p:blipFill>
        <p:spPr bwMode="auto">
          <a:xfrm>
            <a:off x="4940300" y="203200"/>
            <a:ext cx="2362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 center</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a:t>
            </a:r>
          </a:p>
          <a:p>
            <a:pPr lvl="0"/>
            <a:r>
              <a:rPr/>
              <a:t>Download and install Eclipse IDE from the following link</a:t>
            </a:r>
          </a:p>
          <a:p>
            <a:pPr lvl="1"/>
            <a:r>
              <a:rPr>
                <a:hlinkClick r:id="rId2"/>
              </a:rPr>
              <a:t>Eclipse IDE for C/C++ Developers | Eclipse Packages</a:t>
            </a:r>
          </a:p>
          <a:p>
            <a:pPr lvl="0"/>
            <a:r>
              <a:rPr/>
              <a:t>Run Installer</a:t>
            </a:r>
          </a:p>
          <a:p>
            <a:pPr lvl="0"/>
            <a:r>
              <a:rPr/>
              <a:t>Select </a:t>
            </a:r>
            <a:r>
              <a:rPr>
                <a:latin typeface="Courier"/>
              </a:rPr>
              <a:t>Eclipse IDE for C/C++ Developers</a:t>
            </a:r>
          </a:p>
        </p:txBody>
      </p:sp>
      <p:pic>
        <p:nvPicPr>
          <p:cNvPr descr="fig:  assets/2022-10-01-19-45-44-image.png" id="0" name="Picture 1"/>
          <p:cNvPicPr>
            <a:picLocks noGrp="1" noChangeAspect="1"/>
          </p:cNvPicPr>
          <p:nvPr/>
        </p:nvPicPr>
        <p:blipFill>
          <a:blip r:embed="rId3"/>
          <a:stretch>
            <a:fillRect/>
          </a:stretch>
        </p:blipFill>
        <p:spPr bwMode="auto">
          <a:xfrm>
            <a:off x="4191000" y="203200"/>
            <a:ext cx="3860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a:t>
            </a:r>
          </a:p>
          <a:p>
            <a:pPr lvl="0"/>
            <a:r>
              <a:rPr/>
              <a:t>Select Java Version and Installation Path</a:t>
            </a:r>
          </a:p>
        </p:txBody>
      </p:sp>
      <p:pic>
        <p:nvPicPr>
          <p:cNvPr descr="fig:  assets/2022-10-01-19-48-26-image.png" id="0" name="Picture 1"/>
          <p:cNvPicPr>
            <a:picLocks noGrp="1" noChangeAspect="1"/>
          </p:cNvPicPr>
          <p:nvPr/>
        </p:nvPicPr>
        <p:blipFill>
          <a:blip r:embed="rId2"/>
          <a:stretch>
            <a:fillRect/>
          </a:stretch>
        </p:blipFill>
        <p:spPr bwMode="auto">
          <a:xfrm>
            <a:off x="4191000" y="203200"/>
            <a:ext cx="3860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(3)</a:t>
            </a:r>
          </a:p>
          <a:p>
            <a:pPr lvl="0"/>
            <a:r>
              <a:rPr/>
              <a:t>After installation you can LAUNCH eclipse IDE</a:t>
            </a:r>
          </a:p>
        </p:txBody>
      </p:sp>
      <p:pic>
        <p:nvPicPr>
          <p:cNvPr descr="fig:  assets/2022-10-01-20-06-25-image.png" id="0" name="Picture 1"/>
          <p:cNvPicPr>
            <a:picLocks noGrp="1" noChangeAspect="1"/>
          </p:cNvPicPr>
          <p:nvPr/>
        </p:nvPicPr>
        <p:blipFill>
          <a:blip r:embed="rId2"/>
          <a:stretch>
            <a:fillRect/>
          </a:stretch>
        </p:blipFill>
        <p:spPr bwMode="auto">
          <a:xfrm>
            <a:off x="4191000" y="203200"/>
            <a:ext cx="3848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(4)</a:t>
            </a:r>
          </a:p>
        </p:txBody>
      </p:sp>
      <p:pic>
        <p:nvPicPr>
          <p:cNvPr descr="fig:  assets/2022-10-01-20-06-43-image.png" id="0" name="Picture 1"/>
          <p:cNvPicPr>
            <a:picLocks noGrp="1" noChangeAspect="1"/>
          </p:cNvPicPr>
          <p:nvPr/>
        </p:nvPicPr>
        <p:blipFill>
          <a:blip r:embed="rId2"/>
          <a:stretch>
            <a:fillRect/>
          </a:stretch>
        </p:blipFill>
        <p:spPr bwMode="auto">
          <a:xfrm>
            <a:off x="3568700" y="406400"/>
            <a:ext cx="5105400" cy="3454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(5)</a:t>
            </a:r>
          </a:p>
          <a:p>
            <a:pPr lvl="0"/>
            <a:r>
              <a:rPr/>
              <a:t>Select a workspace that your project will be saved</a:t>
            </a:r>
          </a:p>
        </p:txBody>
      </p:sp>
      <p:pic>
        <p:nvPicPr>
          <p:cNvPr descr="fig:  assets/2022-10-01-20-07-30-image.png" id="0" name="Picture 1"/>
          <p:cNvPicPr>
            <a:picLocks noGrp="1" noChangeAspect="1"/>
          </p:cNvPicPr>
          <p:nvPr/>
        </p:nvPicPr>
        <p:blipFill>
          <a:blip r:embed="rId2"/>
          <a:stretch>
            <a:fillRect/>
          </a:stretch>
        </p:blipFill>
        <p:spPr bwMode="auto">
          <a:xfrm>
            <a:off x="3568700" y="1016000"/>
            <a:ext cx="5105400" cy="2260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(6)</a:t>
            </a:r>
          </a:p>
          <a:p>
            <a:pPr lvl="0"/>
            <a:r>
              <a:rPr/>
              <a:t>You can find your installation under your user folder</a:t>
            </a:r>
          </a:p>
        </p:txBody>
      </p:sp>
      <p:pic>
        <p:nvPicPr>
          <p:cNvPr descr="fig:  assets/2022-10-01-20-10-54-image.png" id="0" name="Picture 1"/>
          <p:cNvPicPr>
            <a:picLocks noGrp="1" noChangeAspect="1"/>
          </p:cNvPicPr>
          <p:nvPr/>
        </p:nvPicPr>
        <p:blipFill>
          <a:blip r:embed="rId2"/>
          <a:stretch>
            <a:fillRect/>
          </a:stretch>
        </p:blipFill>
        <p:spPr bwMode="auto">
          <a:xfrm>
            <a:off x="3568700" y="495300"/>
            <a:ext cx="5105400" cy="3302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Introduction to Analysis of Algorithms</a:t>
            </a:r>
          </a:p>
          <a:p>
            <a:pPr lvl="0"/>
            <a:r>
              <a:rPr/>
              <a:t>In this course, we will learn how to code with several development environments and next term we will see an analysis of algorithms in detail.</a:t>
            </a:r>
          </a:p>
          <a:p>
            <a:pPr lvl="0"/>
            <a:r>
              <a:rPr/>
              <a:t>This topic is covered in the following link:</a:t>
            </a:r>
          </a:p>
          <a:p>
            <a:pPr lvl="1"/>
            <a:r>
              <a:rPr>
                <a:hlinkClick r:id="rId2"/>
              </a:rPr>
              <a:t>CE100 Introduction to Analysis of Algorithms</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(7)</a:t>
            </a:r>
          </a:p>
          <a:p>
            <a:pPr lvl="0"/>
            <a:r>
              <a:rPr/>
              <a:t>You can create shortcut to desktop for your working eclipse version.</a:t>
            </a:r>
          </a:p>
        </p:txBody>
      </p:sp>
      <p:pic>
        <p:nvPicPr>
          <p:cNvPr descr="fig:  assets/2022-10-01-20-11-15-image.png" id="0" name="Picture 1"/>
          <p:cNvPicPr>
            <a:picLocks noGrp="1" noChangeAspect="1"/>
          </p:cNvPicPr>
          <p:nvPr/>
        </p:nvPicPr>
        <p:blipFill>
          <a:blip r:embed="rId2"/>
          <a:stretch>
            <a:fillRect/>
          </a:stretch>
        </p:blipFill>
        <p:spPr bwMode="auto">
          <a:xfrm>
            <a:off x="3568700" y="1181100"/>
            <a:ext cx="5105400" cy="1905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(8)</a:t>
            </a:r>
          </a:p>
          <a:p>
            <a:pPr lvl="0"/>
            <a:r>
              <a:rPr/>
              <a:t>File -&gt; New -&gt; Project</a:t>
            </a:r>
          </a:p>
        </p:txBody>
      </p:sp>
      <p:pic>
        <p:nvPicPr>
          <p:cNvPr descr="fig:  assets/2022-10-01-20-12-37-image.png" id="0" name="Picture 1"/>
          <p:cNvPicPr>
            <a:picLocks noGrp="1" noChangeAspect="1"/>
          </p:cNvPicPr>
          <p:nvPr/>
        </p:nvPicPr>
        <p:blipFill>
          <a:blip r:embed="rId2"/>
          <a:stretch>
            <a:fillRect/>
          </a:stretch>
        </p:blipFill>
        <p:spPr bwMode="auto">
          <a:xfrm>
            <a:off x="4038600" y="203200"/>
            <a:ext cx="4152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(9)</a:t>
            </a:r>
          </a:p>
          <a:p>
            <a:pPr lvl="0"/>
            <a:r>
              <a:rPr/>
              <a:t>Select C/C++ Project</a:t>
            </a:r>
          </a:p>
        </p:txBody>
      </p:sp>
      <p:pic>
        <p:nvPicPr>
          <p:cNvPr descr="fig:  assets/2022-10-01-20-13-16-image.png" id="0" name="Picture 1"/>
          <p:cNvPicPr>
            <a:picLocks noGrp="1" noChangeAspect="1"/>
          </p:cNvPicPr>
          <p:nvPr/>
        </p:nvPicPr>
        <p:blipFill>
          <a:blip r:embed="rId2"/>
          <a:stretch>
            <a:fillRect/>
          </a:stretch>
        </p:blipFill>
        <p:spPr bwMode="auto">
          <a:xfrm>
            <a:off x="4127500" y="203200"/>
            <a:ext cx="3987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(10)</a:t>
            </a:r>
          </a:p>
          <a:p>
            <a:pPr lvl="0"/>
            <a:r>
              <a:rPr/>
              <a:t>Select C Managed Build, Eclipse CDT will do job for us.</a:t>
            </a:r>
          </a:p>
        </p:txBody>
      </p:sp>
      <p:pic>
        <p:nvPicPr>
          <p:cNvPr descr="fig:  assets/2022-10-01-20-14-05-image.png" id="0" name="Picture 1"/>
          <p:cNvPicPr>
            <a:picLocks noGrp="1" noChangeAspect="1"/>
          </p:cNvPicPr>
          <p:nvPr/>
        </p:nvPicPr>
        <p:blipFill>
          <a:blip r:embed="rId2"/>
          <a:stretch>
            <a:fillRect/>
          </a:stretch>
        </p:blipFill>
        <p:spPr bwMode="auto">
          <a:xfrm>
            <a:off x="4521200" y="203200"/>
            <a:ext cx="3200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(11)</a:t>
            </a:r>
          </a:p>
          <a:p>
            <a:pPr lvl="0"/>
            <a:r>
              <a:rPr/>
              <a:t>Give project name and select a basic template executable with MinGW GCC.</a:t>
            </a:r>
          </a:p>
        </p:txBody>
      </p:sp>
      <p:pic>
        <p:nvPicPr>
          <p:cNvPr descr="fig:  assets/2022-10-01-20-15-03-image.png" id="0" name="Picture 1"/>
          <p:cNvPicPr>
            <a:picLocks noGrp="1" noChangeAspect="1"/>
          </p:cNvPicPr>
          <p:nvPr/>
        </p:nvPicPr>
        <p:blipFill>
          <a:blip r:embed="rId2"/>
          <a:stretch>
            <a:fillRect/>
          </a:stretch>
        </p:blipFill>
        <p:spPr bwMode="auto">
          <a:xfrm>
            <a:off x="4533900" y="203200"/>
            <a:ext cx="3187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(12)</a:t>
            </a:r>
          </a:p>
          <a:p>
            <a:pPr lvl="0"/>
            <a:r>
              <a:rPr/>
              <a:t>Configura Basic Settings</a:t>
            </a:r>
          </a:p>
        </p:txBody>
      </p:sp>
      <p:pic>
        <p:nvPicPr>
          <p:cNvPr descr="fig:  assets/2022-10-01-20-16-32-image.png" id="0" name="Picture 1"/>
          <p:cNvPicPr>
            <a:picLocks noGrp="1" noChangeAspect="1"/>
          </p:cNvPicPr>
          <p:nvPr/>
        </p:nvPicPr>
        <p:blipFill>
          <a:blip r:embed="rId2"/>
          <a:stretch>
            <a:fillRect/>
          </a:stretch>
        </p:blipFill>
        <p:spPr bwMode="auto">
          <a:xfrm>
            <a:off x="4483100" y="203200"/>
            <a:ext cx="3276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(13)</a:t>
            </a:r>
          </a:p>
          <a:p>
            <a:pPr lvl="0"/>
            <a:r>
              <a:rPr/>
              <a:t>There are default Debug and Release configurations you can add your customized configurations from Advanced Settings.</a:t>
            </a:r>
          </a:p>
        </p:txBody>
      </p:sp>
      <p:pic>
        <p:nvPicPr>
          <p:cNvPr descr="fig:  assets/2022-10-01-20-17-17-image.png" id="0" name="Picture 1"/>
          <p:cNvPicPr>
            <a:picLocks noGrp="1" noChangeAspect="1"/>
          </p:cNvPicPr>
          <p:nvPr/>
        </p:nvPicPr>
        <p:blipFill>
          <a:blip r:embed="rId2"/>
          <a:stretch>
            <a:fillRect/>
          </a:stretch>
        </p:blipFill>
        <p:spPr bwMode="auto">
          <a:xfrm>
            <a:off x="4521200" y="203200"/>
            <a:ext cx="321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(14)</a:t>
            </a:r>
          </a:p>
          <a:p>
            <a:pPr lvl="0"/>
            <a:r>
              <a:rPr/>
              <a:t>Project settings will be C Select Debug/Release configuration and then Build Application Project-&gt;Build All (Ctrl+B)</a:t>
            </a:r>
          </a:p>
          <a:p>
            <a:pPr lvl="0"/>
            <a:r>
              <a:rPr/>
              <a:t>HelloWorldC.exe will be generated</a:t>
            </a:r>
          </a:p>
          <a:p>
            <a:pPr lvl="0" indent="0">
              <a:buNone/>
            </a:pPr>
            <a:r>
              <a:rPr>
                <a:solidFill>
                  <a:srgbClr val="06287E"/>
                </a:solidFill>
                <a:latin typeface="Courier"/>
              </a:rPr>
              <a:t>gcc</a:t>
            </a:r>
            <a:r>
              <a:rPr>
                <a:latin typeface="Courier"/>
              </a:rPr>
              <a:t> </a:t>
            </a:r>
            <a:r>
              <a:rPr>
                <a:solidFill>
                  <a:srgbClr val="7D9029"/>
                </a:solidFill>
                <a:latin typeface="Courier"/>
              </a:rPr>
              <a:t>-O0</a:t>
            </a:r>
            <a:r>
              <a:rPr>
                <a:latin typeface="Courier"/>
              </a:rPr>
              <a:t> </a:t>
            </a:r>
            <a:r>
              <a:rPr>
                <a:solidFill>
                  <a:srgbClr val="7D9029"/>
                </a:solidFill>
                <a:latin typeface="Courier"/>
              </a:rPr>
              <a:t>-g3</a:t>
            </a:r>
            <a:r>
              <a:rPr>
                <a:latin typeface="Courier"/>
              </a:rPr>
              <a:t> </a:t>
            </a:r>
            <a:r>
              <a:rPr>
                <a:solidFill>
                  <a:srgbClr val="7D9029"/>
                </a:solidFill>
                <a:latin typeface="Courier"/>
              </a:rPr>
              <a:t>-Wall</a:t>
            </a:r>
            <a:r>
              <a:rPr>
                <a:latin typeface="Courier"/>
              </a:rPr>
              <a:t> </a:t>
            </a:r>
            <a:r>
              <a:rPr>
                <a:solidFill>
                  <a:srgbClr val="7D9029"/>
                </a:solidFill>
                <a:latin typeface="Courier"/>
              </a:rPr>
              <a:t>-c</a:t>
            </a:r>
            <a:r>
              <a:rPr>
                <a:latin typeface="Courier"/>
              </a:rPr>
              <a:t> </a:t>
            </a:r>
            <a:r>
              <a:rPr>
                <a:solidFill>
                  <a:srgbClr val="7D9029"/>
                </a:solidFill>
                <a:latin typeface="Courier"/>
              </a:rPr>
              <a:t>-fmessage-length</a:t>
            </a:r>
            <a:r>
              <a:rPr>
                <a:solidFill>
                  <a:srgbClr val="666666"/>
                </a:solidFill>
                <a:latin typeface="Courier"/>
              </a:rPr>
              <a:t>=</a:t>
            </a:r>
            <a:r>
              <a:rPr>
                <a:latin typeface="Courier"/>
              </a:rPr>
              <a:t>0 </a:t>
            </a:r>
            <a:r>
              <a:rPr>
                <a:solidFill>
                  <a:srgbClr val="7D9029"/>
                </a:solidFill>
                <a:latin typeface="Courier"/>
              </a:rPr>
              <a:t>-o</a:t>
            </a:r>
            <a:r>
              <a:rPr>
                <a:latin typeface="Courier"/>
              </a:rPr>
              <a:t> </a:t>
            </a:r>
            <a:r>
              <a:rPr>
                <a:solidFill>
                  <a:srgbClr val="4070A0"/>
                </a:solidFill>
                <a:latin typeface="Courier"/>
              </a:rPr>
              <a:t>"src</a:t>
            </a:r>
            <a:r>
              <a:rPr>
                <a:solidFill>
                  <a:srgbClr val="902000"/>
                </a:solidFill>
                <a:latin typeface="Courier"/>
              </a:rPr>
              <a:t>\\</a:t>
            </a:r>
            <a:r>
              <a:rPr>
                <a:solidFill>
                  <a:srgbClr val="4070A0"/>
                </a:solidFill>
                <a:latin typeface="Courier"/>
              </a:rPr>
              <a:t>HelloWorldC.o"</a:t>
            </a:r>
            <a:r>
              <a:rPr>
                <a:latin typeface="Courier"/>
              </a:rPr>
              <a:t> </a:t>
            </a:r>
            <a:r>
              <a:rPr>
                <a:solidFill>
                  <a:srgbClr val="4070A0"/>
                </a:solidFill>
                <a:latin typeface="Courier"/>
              </a:rPr>
              <a:t>"..</a:t>
            </a:r>
            <a:r>
              <a:rPr>
                <a:solidFill>
                  <a:srgbClr val="902000"/>
                </a:solidFill>
                <a:latin typeface="Courier"/>
              </a:rPr>
              <a:t>\\</a:t>
            </a:r>
            <a:r>
              <a:rPr>
                <a:solidFill>
                  <a:srgbClr val="4070A0"/>
                </a:solidFill>
                <a:latin typeface="Courier"/>
              </a:rPr>
              <a:t>src</a:t>
            </a:r>
            <a:r>
              <a:rPr>
                <a:solidFill>
                  <a:srgbClr val="902000"/>
                </a:solidFill>
                <a:latin typeface="Courier"/>
              </a:rPr>
              <a:t>\\</a:t>
            </a:r>
            <a:r>
              <a:rPr>
                <a:solidFill>
                  <a:srgbClr val="4070A0"/>
                </a:solidFill>
                <a:latin typeface="Courier"/>
              </a:rPr>
              <a:t>HelloWorldC.c"</a:t>
            </a:r>
            <a:br/>
            <a:r>
              <a:rPr>
                <a:solidFill>
                  <a:srgbClr val="06287E"/>
                </a:solidFill>
                <a:latin typeface="Courier"/>
              </a:rPr>
              <a:t>gcc</a:t>
            </a:r>
            <a:r>
              <a:rPr>
                <a:latin typeface="Courier"/>
              </a:rPr>
              <a:t> </a:t>
            </a:r>
            <a:r>
              <a:rPr>
                <a:solidFill>
                  <a:srgbClr val="7D9029"/>
                </a:solidFill>
                <a:latin typeface="Courier"/>
              </a:rPr>
              <a:t>-o</a:t>
            </a:r>
            <a:r>
              <a:rPr>
                <a:latin typeface="Courier"/>
              </a:rPr>
              <a:t> HelloWorldC.exe </a:t>
            </a:r>
            <a:r>
              <a:rPr>
                <a:solidFill>
                  <a:srgbClr val="4070A0"/>
                </a:solidFill>
                <a:latin typeface="Courier"/>
              </a:rPr>
              <a:t>"src</a:t>
            </a:r>
            <a:r>
              <a:rPr>
                <a:solidFill>
                  <a:srgbClr val="902000"/>
                </a:solidFill>
                <a:latin typeface="Courier"/>
              </a:rPr>
              <a:t>\\</a:t>
            </a:r>
            <a:r>
              <a:rPr>
                <a:solidFill>
                  <a:srgbClr val="4070A0"/>
                </a:solidFill>
                <a:latin typeface="Courier"/>
              </a:rPr>
              <a:t>HelloWorldC.o"</a:t>
            </a:r>
          </a:p>
        </p:txBody>
      </p:sp>
      <p:pic>
        <p:nvPicPr>
          <p:cNvPr descr="fig:  assets/2022-10-01-20-20-22-image.png" id="0" name="Picture 1"/>
          <p:cNvPicPr>
            <a:picLocks noGrp="1" noChangeAspect="1"/>
          </p:cNvPicPr>
          <p:nvPr/>
        </p:nvPicPr>
        <p:blipFill>
          <a:blip r:embed="rId2"/>
          <a:stretch>
            <a:fillRect/>
          </a:stretch>
        </p:blipFill>
        <p:spPr bwMode="auto">
          <a:xfrm>
            <a:off x="3606800" y="203200"/>
            <a:ext cx="5029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(15)</a:t>
            </a:r>
          </a:p>
          <a:p>
            <a:pPr lvl="0"/>
            <a:r>
              <a:rPr/>
              <a:t>Before build if you want to debug application select debug configuration, put your breakpoints and then Build application again.</a:t>
            </a:r>
          </a:p>
          <a:p>
            <a:pPr lvl="0"/>
            <a:r>
              <a:rPr/>
              <a:t>Right click the generated executable Debug As -&gt; Local C/C++ Application</a:t>
            </a:r>
          </a:p>
        </p:txBody>
      </p:sp>
      <p:pic>
        <p:nvPicPr>
          <p:cNvPr descr="fig:  assets/2022-10-01-20-23-59-image.png" id="0" name="Picture 1"/>
          <p:cNvPicPr>
            <a:picLocks noGrp="1" noChangeAspect="1"/>
          </p:cNvPicPr>
          <p:nvPr/>
        </p:nvPicPr>
        <p:blipFill>
          <a:blip r:embed="rId2"/>
          <a:stretch>
            <a:fillRect/>
          </a:stretch>
        </p:blipFill>
        <p:spPr bwMode="auto">
          <a:xfrm>
            <a:off x="3644900" y="203200"/>
            <a:ext cx="4953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(16)</a:t>
            </a:r>
          </a:p>
          <a:p>
            <a:pPr lvl="0"/>
            <a:r>
              <a:rPr/>
              <a:t>Debugger will start and stop at breakpoint as follow.</a:t>
            </a:r>
          </a:p>
        </p:txBody>
      </p:sp>
      <p:pic>
        <p:nvPicPr>
          <p:cNvPr descr="fig:  assets/2022-10-01-20-24-59-image.png" id="0" name="Picture 1"/>
          <p:cNvPicPr>
            <a:picLocks noGrp="1" noChangeAspect="1"/>
          </p:cNvPicPr>
          <p:nvPr/>
        </p:nvPicPr>
        <p:blipFill>
          <a:blip r:embed="rId2"/>
          <a:stretch>
            <a:fillRect/>
          </a:stretch>
        </p:blipFill>
        <p:spPr bwMode="auto">
          <a:xfrm>
            <a:off x="3594100" y="203200"/>
            <a:ext cx="506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Programming Environment Setup and Configuration</a:t>
            </a:r>
          </a:p>
          <a:p>
            <a:pPr lvl="0"/>
            <a:r>
              <a:rPr/>
              <a:t>Programming life is not about only learning how to code. Mostly you need to use several code development environments and you need to learn how to use them efficiently.</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(16)</a:t>
            </a:r>
          </a:p>
          <a:p>
            <a:pPr lvl="0"/>
            <a:r>
              <a:rPr/>
              <a:t>Check debug control shortcuts and use them</a:t>
            </a:r>
          </a:p>
        </p:txBody>
      </p:sp>
      <p:pic>
        <p:nvPicPr>
          <p:cNvPr descr="fig:  assets/2022-10-01-22-12-12-image.png" id="0" name="Picture 1"/>
          <p:cNvPicPr>
            <a:picLocks noGrp="1" noChangeAspect="1"/>
          </p:cNvPicPr>
          <p:nvPr/>
        </p:nvPicPr>
        <p:blipFill>
          <a:blip r:embed="rId2"/>
          <a:stretch>
            <a:fillRect/>
          </a:stretch>
        </p:blipFill>
        <p:spPr bwMode="auto">
          <a:xfrm>
            <a:off x="3568700" y="1079500"/>
            <a:ext cx="5105400" cy="2120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(17)</a:t>
            </a:r>
          </a:p>
          <a:p>
            <a:pPr lvl="0"/>
            <a:r>
              <a:rPr/>
              <a:t>To watch variables use Expressions and Variables</a:t>
            </a:r>
          </a:p>
        </p:txBody>
      </p:sp>
      <p:pic>
        <p:nvPicPr>
          <p:cNvPr descr="fig:  assets/2022-10-01-22-13-26-image.png" id="0" name="Picture 1"/>
          <p:cNvPicPr>
            <a:picLocks noGrp="1" noChangeAspect="1"/>
          </p:cNvPicPr>
          <p:nvPr/>
        </p:nvPicPr>
        <p:blipFill>
          <a:blip r:embed="rId2"/>
          <a:stretch>
            <a:fillRect/>
          </a:stretch>
        </p:blipFill>
        <p:spPr bwMode="auto">
          <a:xfrm>
            <a:off x="4470400" y="203200"/>
            <a:ext cx="3289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(18)</a:t>
            </a:r>
          </a:p>
        </p:txBody>
      </p:sp>
      <p:pic>
        <p:nvPicPr>
          <p:cNvPr descr="fig:  assets/2022-10-01-22-13-50-image.png" id="0" name="Picture 1"/>
          <p:cNvPicPr>
            <a:picLocks noGrp="1" noChangeAspect="1"/>
          </p:cNvPicPr>
          <p:nvPr/>
        </p:nvPicPr>
        <p:blipFill>
          <a:blip r:embed="rId2"/>
          <a:stretch>
            <a:fillRect/>
          </a:stretch>
        </p:blipFill>
        <p:spPr bwMode="auto">
          <a:xfrm>
            <a:off x="4165600" y="203200"/>
            <a:ext cx="3924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(19)</a:t>
            </a:r>
          </a:p>
          <a:p>
            <a:pPr lvl="0"/>
            <a:r>
              <a:rPr/>
              <a:t>for more visit eclipse webpage</a:t>
            </a:r>
          </a:p>
          <a:p>
            <a:pPr lvl="1"/>
            <a:r>
              <a:rPr>
                <a:hlinkClick r:id="rId2"/>
              </a:rPr>
              <a:t>Effective Techniques for Debugging C &amp; C++ | The Eclipse Foundation</a:t>
            </a:r>
          </a:p>
          <a:p>
            <a:pPr lvl="1"/>
            <a:r>
              <a:rPr>
                <a:hlinkClick r:id="rId3"/>
              </a:rPr>
              <a:t>Help - Eclipse IDE</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(20)</a:t>
            </a:r>
          </a:p>
          <a:p>
            <a:pPr lvl="0"/>
            <a:r>
              <a:rPr/>
              <a:t>Generate CMAKE project from new Project and Select CMake Project Template</a:t>
            </a:r>
          </a:p>
        </p:txBody>
      </p:sp>
      <p:pic>
        <p:nvPicPr>
          <p:cNvPr descr="fig:  assets/2022-10-01-22-30-23-image.png" id="0" name="Picture 1"/>
          <p:cNvPicPr>
            <a:picLocks noGrp="1" noChangeAspect="1"/>
          </p:cNvPicPr>
          <p:nvPr/>
        </p:nvPicPr>
        <p:blipFill>
          <a:blip r:embed="rId2"/>
          <a:stretch>
            <a:fillRect/>
          </a:stretch>
        </p:blipFill>
        <p:spPr bwMode="auto">
          <a:xfrm>
            <a:off x="4127500" y="203200"/>
            <a:ext cx="4000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(21)</a:t>
            </a:r>
          </a:p>
          <a:p>
            <a:pPr lvl="0"/>
            <a:r>
              <a:rPr/>
              <a:t>Give project name</a:t>
            </a:r>
          </a:p>
        </p:txBody>
      </p:sp>
      <p:pic>
        <p:nvPicPr>
          <p:cNvPr descr="fig:  assets/2022-10-01-22-31-07-image.png" id="0" name="Picture 1"/>
          <p:cNvPicPr>
            <a:picLocks noGrp="1" noChangeAspect="1"/>
          </p:cNvPicPr>
          <p:nvPr/>
        </p:nvPicPr>
        <p:blipFill>
          <a:blip r:embed="rId2"/>
          <a:stretch>
            <a:fillRect/>
          </a:stretch>
        </p:blipFill>
        <p:spPr bwMode="auto">
          <a:xfrm>
            <a:off x="4140200" y="203200"/>
            <a:ext cx="3975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(22)</a:t>
            </a:r>
          </a:p>
          <a:p>
            <a:pPr lvl="0"/>
            <a:r>
              <a:rPr/>
              <a:t>This will generate default C++ Hello World project</a:t>
            </a:r>
          </a:p>
        </p:txBody>
      </p:sp>
      <p:pic>
        <p:nvPicPr>
          <p:cNvPr descr="fig:  assets/2022-10-01-22-32-02-image.png" id="0" name="Picture 1"/>
          <p:cNvPicPr>
            <a:picLocks noGrp="1" noChangeAspect="1"/>
          </p:cNvPicPr>
          <p:nvPr/>
        </p:nvPicPr>
        <p:blipFill>
          <a:blip r:embed="rId2"/>
          <a:stretch>
            <a:fillRect/>
          </a:stretch>
        </p:blipFill>
        <p:spPr bwMode="auto">
          <a:xfrm>
            <a:off x="3568700" y="1104900"/>
            <a:ext cx="5105400" cy="2057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(23)</a:t>
            </a:r>
          </a:p>
          <a:p>
            <a:pPr lvl="0"/>
            <a:r>
              <a:rPr/>
              <a:t>Build Project</a:t>
            </a:r>
          </a:p>
        </p:txBody>
      </p:sp>
      <p:pic>
        <p:nvPicPr>
          <p:cNvPr descr="fig:  assets/2022-10-01-22-32-51-image.png" id="0" name="Picture 1"/>
          <p:cNvPicPr>
            <a:picLocks noGrp="1" noChangeAspect="1"/>
          </p:cNvPicPr>
          <p:nvPr/>
        </p:nvPicPr>
        <p:blipFill>
          <a:blip r:embed="rId2"/>
          <a:stretch>
            <a:fillRect/>
          </a:stretch>
        </p:blipFill>
        <p:spPr bwMode="auto">
          <a:xfrm>
            <a:off x="3568700" y="546100"/>
            <a:ext cx="5105400" cy="3187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(24)</a:t>
            </a:r>
          </a:p>
          <a:p>
            <a:pPr lvl="0"/>
            <a:r>
              <a:rPr/>
              <a:t>It will give following errors, for missing configurations. This errors are generated by CMAKE</a:t>
            </a:r>
          </a:p>
          <a:p>
            <a:pPr lvl="0"/>
            <a:r>
              <a:rPr/>
              <a:t>Then clean and rebuild again.</a:t>
            </a:r>
          </a:p>
          <a:p>
            <a:pPr lvl="0" indent="0">
              <a:buNone/>
            </a:pPr>
            <a:r>
              <a:rPr>
                <a:latin typeface="Courier"/>
              </a:rPr>
              <a:t>Errors occurred during the build.</a:t>
            </a:r>
            <a:br/>
            <a:r>
              <a:rPr>
                <a:latin typeface="Courier"/>
              </a:rPr>
              <a:t>Errors running builder 'CDT Core Builder' on project 'HelloWorldCmakeC'.</a:t>
            </a:r>
            <a:br/>
            <a:r>
              <a:rPr>
                <a:latin typeface="Courier"/>
              </a:rPr>
              <a:t>Resource '/HelloWorldCmakeC/build/cmake.debug.win32.x86_64/compile_commands.json' does not exist.</a:t>
            </a:r>
            <a:br/>
            <a:r>
              <a:rPr>
                <a:latin typeface="Courier"/>
              </a:rPr>
              <a:t>Resource '/HelloWorldCmakeC/build/cmake.debug.win32.x86_64/compile_commands.json' does not exist.</a:t>
            </a:r>
            <a:br/>
            <a:r>
              <a:rPr>
                <a:latin typeface="Courier"/>
              </a:rPr>
              <a:t>Resource '/HelloWorldCmakeC/build/cmake.debug.win32.x86_64/compile_commands.json' does not exist.</a:t>
            </a:r>
            <a:br/>
            <a:r>
              <a:rPr>
                <a:latin typeface="Courier"/>
              </a:rPr>
              <a:t>Resource '/HelloWorldCmakeC/build/cmake.debug.win32.x86_64/compile_commands.json' does not exist.</a:t>
            </a:r>
          </a:p>
        </p:txBody>
      </p:sp>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(25)</a:t>
            </a:r>
          </a:p>
        </p:txBody>
      </p:sp>
      <p:pic>
        <p:nvPicPr>
          <p:cNvPr descr="fig:  assets/2022-10-01-22-35-40-image.png" id="0" name="Picture 1"/>
          <p:cNvPicPr>
            <a:picLocks noGrp="1" noChangeAspect="1"/>
          </p:cNvPicPr>
          <p:nvPr/>
        </p:nvPicPr>
        <p:blipFill>
          <a:blip r:embed="rId2"/>
          <a:stretch>
            <a:fillRect/>
          </a:stretch>
        </p:blipFill>
        <p:spPr bwMode="auto">
          <a:xfrm>
            <a:off x="3568700" y="584200"/>
            <a:ext cx="5105400" cy="311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 / C++ Environment and Development</a:t>
            </a:r>
          </a:p>
        </p:txBody>
      </p:sp>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(26)</a:t>
            </a:r>
          </a:p>
          <a:p>
            <a:pPr lvl="0"/>
            <a:r>
              <a:rPr/>
              <a:t>After this operation first Clean project from Project menu and then Build All again</a:t>
            </a:r>
          </a:p>
        </p:txBody>
      </p:sp>
      <p:pic>
        <p:nvPicPr>
          <p:cNvPr descr="fig:  assets/2022-10-01-22-37-44-image.png" id="0" name="Picture 1"/>
          <p:cNvPicPr>
            <a:picLocks noGrp="1" noChangeAspect="1"/>
          </p:cNvPicPr>
          <p:nvPr/>
        </p:nvPicPr>
        <p:blipFill>
          <a:blip r:embed="rId2"/>
          <a:stretch>
            <a:fillRect/>
          </a:stretch>
        </p:blipFill>
        <p:spPr bwMode="auto">
          <a:xfrm>
            <a:off x="3568700" y="292100"/>
            <a:ext cx="5105400" cy="3695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(C/C++) - Compile Only / Debugging Has Problem (27)</a:t>
            </a:r>
          </a:p>
          <a:p>
            <a:pPr lvl="0"/>
            <a:r>
              <a:rPr>
                <a:hlinkClick r:id="rId2"/>
              </a:rPr>
              <a:t>Eclipse with CMake project on windows</a:t>
            </a:r>
          </a:p>
          <a:p>
            <a:pPr lvl="0"/>
            <a:r>
              <a:rPr>
                <a:hlinkClick r:id="rId3"/>
              </a:rPr>
              <a:t>JV - Science and stuff.</a:t>
            </a:r>
          </a:p>
        </p:txBody>
      </p:sp>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(28)</a:t>
            </a:r>
          </a:p>
        </p:txBody>
      </p:sp>
      <p:pic>
        <p:nvPicPr>
          <p:cNvPr descr="fig:  assets/2022-10-01-23-32-24-image.png" id="0" name="Picture 1"/>
          <p:cNvPicPr>
            <a:picLocks noGrp="1" noChangeAspect="1"/>
          </p:cNvPicPr>
          <p:nvPr/>
        </p:nvPicPr>
        <p:blipFill>
          <a:blip r:embed="rId2"/>
          <a:stretch>
            <a:fillRect/>
          </a:stretch>
        </p:blipFill>
        <p:spPr bwMode="auto">
          <a:xfrm>
            <a:off x="4203700" y="203200"/>
            <a:ext cx="3835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(C/C++) - Compile Only / Debugging Has Problem (29)</a:t>
            </a:r>
          </a:p>
        </p:txBody>
      </p:sp>
      <p:pic>
        <p:nvPicPr>
          <p:cNvPr descr="fig:  assets/2022-10-01-23-35-02-image.png" id="0" name="Picture 1"/>
          <p:cNvPicPr>
            <a:picLocks noGrp="1" noChangeAspect="1"/>
          </p:cNvPicPr>
          <p:nvPr/>
        </p:nvPicPr>
        <p:blipFill>
          <a:blip r:embed="rId2"/>
          <a:stretch>
            <a:fillRect/>
          </a:stretch>
        </p:blipFill>
        <p:spPr bwMode="auto">
          <a:xfrm>
            <a:off x="4203700" y="203200"/>
            <a:ext cx="3822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(1)</a:t>
            </a:r>
          </a:p>
          <a:p>
            <a:pPr lvl="0"/>
            <a:r>
              <a:rPr/>
              <a:t>https://netbeans.apache.org/</a:t>
            </a:r>
          </a:p>
          <a:p>
            <a:pPr lvl="0"/>
            <a:r>
              <a:rPr>
                <a:hlinkClick r:id="rId2"/>
              </a:rPr>
              <a:t>C and C++ Tutorials</a:t>
            </a:r>
          </a:p>
        </p:txBody>
      </p:sp>
      <p:pic>
        <p:nvPicPr>
          <p:cNvPr descr="fig:  assets/2022-10-01-23-47-14-image.png" id="0" name="Picture 1"/>
          <p:cNvPicPr>
            <a:picLocks noGrp="1" noChangeAspect="1"/>
          </p:cNvPicPr>
          <p:nvPr/>
        </p:nvPicPr>
        <p:blipFill>
          <a:blip r:embed="rId3"/>
          <a:stretch>
            <a:fillRect/>
          </a:stretch>
        </p:blipFill>
        <p:spPr bwMode="auto">
          <a:xfrm>
            <a:off x="3568700" y="1473200"/>
            <a:ext cx="5105400" cy="1346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(2)</a:t>
            </a:r>
          </a:p>
        </p:txBody>
      </p:sp>
      <p:pic>
        <p:nvPicPr>
          <p:cNvPr descr="fig:  assets/2022-10-01-23-48-04-image.png" id="0" name="Picture 1"/>
          <p:cNvPicPr>
            <a:picLocks noGrp="1" noChangeAspect="1"/>
          </p:cNvPicPr>
          <p:nvPr/>
        </p:nvPicPr>
        <p:blipFill>
          <a:blip r:embed="rId2"/>
          <a:stretch>
            <a:fillRect/>
          </a:stretch>
        </p:blipFill>
        <p:spPr bwMode="auto">
          <a:xfrm>
            <a:off x="3835400" y="203200"/>
            <a:ext cx="4584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(3)</a:t>
            </a:r>
          </a:p>
        </p:txBody>
      </p:sp>
      <p:pic>
        <p:nvPicPr>
          <p:cNvPr descr="fig:  assets/2022-10-01-23-48-57-image.png" id="0" name="Picture 1"/>
          <p:cNvPicPr>
            <a:picLocks noGrp="1" noChangeAspect="1"/>
          </p:cNvPicPr>
          <p:nvPr/>
        </p:nvPicPr>
        <p:blipFill>
          <a:blip r:embed="rId2"/>
          <a:stretch>
            <a:fillRect/>
          </a:stretch>
        </p:blipFill>
        <p:spPr bwMode="auto">
          <a:xfrm>
            <a:off x="3822700" y="203200"/>
            <a:ext cx="4584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(4)</a:t>
            </a:r>
          </a:p>
        </p:txBody>
      </p:sp>
      <p:pic>
        <p:nvPicPr>
          <p:cNvPr descr="fig:  assets/2022-10-01-23-51-47-image.png" id="0" name="Picture 1"/>
          <p:cNvPicPr>
            <a:picLocks noGrp="1" noChangeAspect="1"/>
          </p:cNvPicPr>
          <p:nvPr/>
        </p:nvPicPr>
        <p:blipFill>
          <a:blip r:embed="rId2"/>
          <a:stretch>
            <a:fillRect/>
          </a:stretch>
        </p:blipFill>
        <p:spPr bwMode="auto">
          <a:xfrm>
            <a:off x="4165600" y="203200"/>
            <a:ext cx="3898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(5)</a:t>
            </a:r>
          </a:p>
        </p:txBody>
      </p:sp>
      <p:pic>
        <p:nvPicPr>
          <p:cNvPr descr="fig:  assets/2022-10-01-23-53-17-image.png" id="0" name="Picture 1"/>
          <p:cNvPicPr>
            <a:picLocks noGrp="1" noChangeAspect="1"/>
          </p:cNvPicPr>
          <p:nvPr/>
        </p:nvPicPr>
        <p:blipFill>
          <a:blip r:embed="rId2"/>
          <a:stretch>
            <a:fillRect/>
          </a:stretch>
        </p:blipFill>
        <p:spPr bwMode="auto">
          <a:xfrm>
            <a:off x="3568700" y="787400"/>
            <a:ext cx="5105400" cy="2705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(6)</a:t>
            </a:r>
          </a:p>
        </p:txBody>
      </p:sp>
      <p:pic>
        <p:nvPicPr>
          <p:cNvPr descr="fig:  assets/2022-10-01-23-24-27-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a:t>
            </a:r>
          </a:p>
          <a:p>
            <a:pPr lvl="0"/>
            <a:r>
              <a:rPr/>
              <a:t>Download DevC++ IDE from the following link</a:t>
            </a:r>
          </a:p>
          <a:p>
            <a:pPr lvl="1"/>
            <a:r>
              <a:rPr/>
              <a:t>https://www.bloodshed.net/</a:t>
            </a:r>
          </a:p>
        </p:txBody>
      </p:sp>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(7)</a:t>
            </a:r>
          </a:p>
        </p:txBody>
      </p:sp>
      <p:pic>
        <p:nvPicPr>
          <p:cNvPr descr="fig:  assets/2022-10-01-23-58-10-image.png" id="0" name="Picture 1"/>
          <p:cNvPicPr>
            <a:picLocks noGrp="1" noChangeAspect="1"/>
          </p:cNvPicPr>
          <p:nvPr/>
        </p:nvPicPr>
        <p:blipFill>
          <a:blip r:embed="rId2"/>
          <a:stretch>
            <a:fillRect/>
          </a:stretch>
        </p:blipFill>
        <p:spPr bwMode="auto">
          <a:xfrm>
            <a:off x="3568700" y="3429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(C/C++) - Manuel Build/Clean/Run Command Setting Not Good Option for C/C++ Development (8)</a:t>
            </a:r>
          </a:p>
        </p:txBody>
      </p:sp>
      <p:pic>
        <p:nvPicPr>
          <p:cNvPr descr="fig:  assets/2022-10-01-23-58-26-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Turbo C/C++ (1)</a:t>
            </a:r>
          </a:p>
          <a:p>
            <a:pPr lvl="0" indent="0" marL="0">
              <a:buNone/>
            </a:pPr>
            <a:r>
              <a:rPr/>
              <a:t>Download </a:t>
            </a:r>
            <a:r>
              <a:rPr>
                <a:hlinkClick r:id="rId2"/>
              </a:rPr>
              <a:t>Turbo.C.3.2.zip</a:t>
            </a:r>
          </a:p>
          <a:p>
            <a:pPr lvl="0"/>
            <a:r>
              <a:rPr>
                <a:hlinkClick r:id="rId3"/>
              </a:rPr>
              <a:t>Download Turbo C++ for Windows 7, 8, 8.1, 10 and Windows 11 (32-64 bit) with full/window screen mode and many more extra features</a:t>
            </a:r>
          </a:p>
          <a:p>
            <a:pPr lvl="0"/>
            <a:r>
              <a:rPr>
                <a:hlinkClick r:id="rId4"/>
              </a:rPr>
              <a:t>Turbo C++ Shortcuts - C Programming Language Tutorials</a:t>
            </a:r>
          </a:p>
        </p:txBody>
      </p:sp>
      <p:pic>
        <p:nvPicPr>
          <p:cNvPr descr="fig:  assets/2022-10-02-00-06-27-image.png" id="0" name="Picture 1"/>
          <p:cNvPicPr>
            <a:picLocks noGrp="1" noChangeAspect="1"/>
          </p:cNvPicPr>
          <p:nvPr/>
        </p:nvPicPr>
        <p:blipFill>
          <a:blip r:embed="rId5"/>
          <a:stretch>
            <a:fillRect/>
          </a:stretch>
        </p:blipFill>
        <p:spPr bwMode="auto">
          <a:xfrm>
            <a:off x="3568700" y="685800"/>
            <a:ext cx="5105400" cy="2921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Turbo C/C++ (2)</a:t>
            </a:r>
          </a:p>
        </p:txBody>
      </p:sp>
      <p:pic>
        <p:nvPicPr>
          <p:cNvPr descr="fig:  assets/2022-10-02-00-10-07-image.png" id="0" name="Picture 1"/>
          <p:cNvPicPr>
            <a:picLocks noGrp="1" noChangeAspect="1"/>
          </p:cNvPicPr>
          <p:nvPr/>
        </p:nvPicPr>
        <p:blipFill>
          <a:blip r:embed="rId2"/>
          <a:stretch>
            <a:fillRect/>
          </a:stretch>
        </p:blipFill>
        <p:spPr bwMode="auto">
          <a:xfrm>
            <a:off x="3568700" y="520700"/>
            <a:ext cx="5105400" cy="323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height:550px center</a:t>
            </a:r>
          </a:p>
        </p:txBody>
      </p:sp>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(1)</a:t>
            </a:r>
          </a:p>
          <a:p>
            <a:pPr lvl="0" indent="0" marL="0">
              <a:buNone/>
            </a:pPr>
            <a:r>
              <a:rPr b="1"/>
              <a:t>CMake</a:t>
            </a:r>
            <a:r>
              <a:rPr/>
              <a:t> (http://www.cmake.org/) is a program which generates the </a:t>
            </a:r>
            <a:r>
              <a:rPr b="1"/>
              <a:t>Makefiles</a:t>
            </a:r>
            <a:r>
              <a:rPr/>
              <a:t> used by </a:t>
            </a:r>
            <a:r>
              <a:rPr b="1"/>
              <a:t>Make</a:t>
            </a:r>
            <a:r>
              <a:rPr/>
              <a:t>.</a:t>
            </a:r>
          </a:p>
        </p:txBody>
      </p:sp>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(2)</a:t>
            </a:r>
          </a:p>
          <a:p>
            <a:pPr lvl="0" indent="0" marL="0">
              <a:buNone/>
            </a:pPr>
            <a:r>
              <a:rPr/>
              <a:t>Why use </a:t>
            </a:r>
            <a:r>
              <a:rPr b="1"/>
              <a:t>CMake</a:t>
            </a:r>
            <a:r>
              <a:rPr/>
              <a:t> ?</a:t>
            </a:r>
          </a:p>
          <a:p>
            <a:pPr lvl="0"/>
            <a:r>
              <a:rPr/>
              <a:t>Eases </a:t>
            </a:r>
            <a:r>
              <a:rPr b="1"/>
              <a:t>Make</a:t>
            </a:r>
            <a:r>
              <a:rPr/>
              <a:t> use</a:t>
            </a:r>
          </a:p>
          <a:p>
            <a:pPr lvl="1"/>
            <a:r>
              <a:rPr/>
              <a:t>but the same way of thinking</a:t>
            </a:r>
          </a:p>
          <a:p>
            <a:pPr lvl="1"/>
            <a:r>
              <a:rPr/>
              <a:t>generate the </a:t>
            </a:r>
            <a:r>
              <a:rPr b="1"/>
              <a:t>Makefile</a:t>
            </a:r>
          </a:p>
          <a:p>
            <a:pPr lvl="0"/>
            <a:r>
              <a:rPr/>
              <a:t>Separate the compilation from the sources</a:t>
            </a:r>
          </a:p>
          <a:p>
            <a:pPr lvl="0"/>
            <a:r>
              <a:rPr/>
              <a:t>Multi-platfoms</a:t>
            </a:r>
          </a:p>
          <a:p>
            <a:pPr lvl="0"/>
            <a:r>
              <a:rPr/>
              <a:t>Very flexible</a:t>
            </a:r>
          </a:p>
        </p:txBody>
      </p:sp>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(3)</a:t>
            </a:r>
          </a:p>
          <a:p>
            <a:pPr lvl="0"/>
            <a:r>
              <a:rPr/>
              <a:t>Check if the libraries/programs are available on your system</a:t>
            </a:r>
          </a:p>
          <a:p>
            <a:pPr lvl="0"/>
            <a:r>
              <a:rPr/>
              <a:t>File generator (</a:t>
            </a:r>
            <a:r>
              <a:rPr b="1"/>
              <a:t>configure_file</a:t>
            </a:r>
            <a:r>
              <a:rPr/>
              <a:t>)</a:t>
            </a:r>
          </a:p>
          <a:p>
            <a:pPr lvl="0"/>
            <a:r>
              <a:rPr/>
              <a:t>Calling programs or scripts (</a:t>
            </a:r>
            <a:r>
              <a:rPr b="1"/>
              <a:t>doxygen</a:t>
            </a:r>
            <a:r>
              <a:rPr/>
              <a:t>)</a:t>
            </a:r>
          </a:p>
          <a:p>
            <a:pPr lvl="0"/>
            <a:r>
              <a:rPr/>
              <a:t>One of the new standards</a:t>
            </a:r>
          </a:p>
        </p:txBody>
      </p:sp>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(4) (Download and Install)</a:t>
            </a:r>
          </a:p>
          <a:p>
            <a:pPr lvl="0" indent="0" marL="0">
              <a:buNone/>
            </a:pPr>
            <a:r>
              <a:rPr/>
              <a:t>use the following link for download</a:t>
            </a:r>
          </a:p>
          <a:p>
            <a:pPr lvl="0" indent="0" marL="0">
              <a:buNone/>
            </a:pPr>
            <a:r>
              <a:rPr>
                <a:hlinkClick r:id="rId2"/>
              </a:rPr>
              <a:t>Download | CMake</a:t>
            </a:r>
          </a:p>
        </p:txBody>
      </p:sp>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(5) (WSL and Linux Environment)</a:t>
            </a:r>
          </a:p>
          <a:p>
            <a:pPr lvl="0" indent="0" marL="0">
              <a:buNone/>
            </a:pPr>
            <a:r>
              <a:rPr>
                <a:hlinkClick r:id="rId2"/>
              </a:rPr>
              <a:t>Hello world with CMake</a:t>
            </a:r>
          </a:p>
        </p:txBody>
      </p:sp>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(6) (Windows Environment)</a:t>
            </a:r>
          </a:p>
          <a:p>
            <a:pPr lvl="0" indent="0" marL="0">
              <a:buNone/>
            </a:pPr>
            <a:r>
              <a:rPr b="1"/>
              <a:t>main.c</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902000"/>
                </a:solidFill>
                <a:latin typeface="Courier"/>
              </a:rPr>
              <a:t>char</a:t>
            </a:r>
            <a:r>
              <a:rPr>
                <a:latin typeface="Courier"/>
              </a:rPr>
              <a:t> name</a:t>
            </a:r>
            <a:r>
              <a:rPr>
                <a:solidFill>
                  <a:srgbClr val="666666"/>
                </a:solidFill>
                <a:latin typeface="Courier"/>
              </a:rPr>
              <a:t>[</a:t>
            </a:r>
            <a:r>
              <a:rPr>
                <a:solidFill>
                  <a:srgbClr val="40A070"/>
                </a:solidFill>
                <a:latin typeface="Courier"/>
              </a:rPr>
              <a:t>20</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"Enter name: "</a:t>
            </a:r>
            <a:r>
              <a:rPr>
                <a:solidFill>
                  <a:srgbClr val="666666"/>
                </a:solidFill>
                <a:latin typeface="Courier"/>
              </a:rPr>
              <a:t>);</a:t>
            </a:r>
            <a:br/>
            <a:r>
              <a:rPr>
                <a:latin typeface="Courier"/>
              </a:rPr>
              <a:t>    scanf</a:t>
            </a:r>
            <a:r>
              <a:rPr>
                <a:solidFill>
                  <a:srgbClr val="666666"/>
                </a:solidFill>
                <a:latin typeface="Courier"/>
              </a:rPr>
              <a:t>(</a:t>
            </a:r>
            <a:r>
              <a:rPr>
                <a:solidFill>
                  <a:srgbClr val="4070A0"/>
                </a:solidFill>
                <a:latin typeface="Courier"/>
              </a:rPr>
              <a:t>"%s"</a:t>
            </a:r>
            <a:r>
              <a:rPr>
                <a:solidFill>
                  <a:srgbClr val="666666"/>
                </a:solidFill>
                <a:latin typeface="Courier"/>
              </a:rPr>
              <a:t>,</a:t>
            </a:r>
            <a:r>
              <a:rPr>
                <a:latin typeface="Courier"/>
              </a:rPr>
              <a:t> name</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"Your name is %s."</a:t>
            </a:r>
            <a:r>
              <a:rPr>
                <a:solidFill>
                  <a:srgbClr val="666666"/>
                </a:solidFill>
                <a:latin typeface="Courier"/>
              </a:rPr>
              <a:t>,</a:t>
            </a:r>
            <a:r>
              <a:rPr>
                <a:latin typeface="Courier"/>
              </a:rPr>
              <a:t> name</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a:p>
            <a:pPr lvl="0" indent="0" marL="0">
              <a:buNone/>
            </a:pPr>
            <a:r>
              <a:rPr b="1"/>
              <a:t>CMakeLists.txt</a:t>
            </a:r>
          </a:p>
          <a:p>
            <a:pPr lvl="0" indent="0">
              <a:buNone/>
            </a:pPr>
            <a:r>
              <a:rPr b="1">
                <a:solidFill>
                  <a:srgbClr val="007020"/>
                </a:solidFill>
                <a:latin typeface="Courier"/>
              </a:rPr>
              <a:t>cmake_minimum_required</a:t>
            </a:r>
            <a:r>
              <a:rPr>
                <a:latin typeface="Courier"/>
              </a:rPr>
              <a:t>(</a:t>
            </a:r>
            <a:r>
              <a:rPr>
                <a:solidFill>
                  <a:srgbClr val="007020"/>
                </a:solidFill>
                <a:latin typeface="Courier"/>
              </a:rPr>
              <a:t>VERSION</a:t>
            </a:r>
            <a:r>
              <a:rPr>
                <a:latin typeface="Courier"/>
              </a:rPr>
              <a:t> </a:t>
            </a:r>
            <a:r>
              <a:rPr>
                <a:solidFill>
                  <a:srgbClr val="902000"/>
                </a:solidFill>
                <a:latin typeface="Courier"/>
              </a:rPr>
              <a:t>3.7.2</a:t>
            </a:r>
            <a:r>
              <a:rPr>
                <a:latin typeface="Courier"/>
              </a:rPr>
              <a:t>)</a:t>
            </a:r>
            <a:br/>
            <a:r>
              <a:rPr b="1">
                <a:solidFill>
                  <a:srgbClr val="007020"/>
                </a:solidFill>
                <a:latin typeface="Courier"/>
              </a:rPr>
              <a:t>project</a:t>
            </a:r>
            <a:r>
              <a:rPr>
                <a:latin typeface="Courier"/>
              </a:rPr>
              <a:t>(scanf-sample)</a:t>
            </a:r>
            <a:br/>
            <a:r>
              <a:rPr b="1">
                <a:solidFill>
                  <a:srgbClr val="007020"/>
                </a:solidFill>
                <a:latin typeface="Courier"/>
              </a:rPr>
              <a:t>add_executable</a:t>
            </a:r>
            <a:r>
              <a:rPr>
                <a:latin typeface="Courier"/>
              </a:rPr>
              <a:t>(</a:t>
            </a:r>
            <a:r>
              <a:rPr>
                <a:solidFill>
                  <a:srgbClr val="40A070"/>
                </a:solidFill>
                <a:latin typeface="Courier"/>
              </a:rPr>
              <a:t>scanf-sample</a:t>
            </a:r>
            <a:r>
              <a:rPr>
                <a:latin typeface="Courier"/>
              </a:rPr>
              <a:t> main.c)</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(2)</a:t>
            </a:r>
          </a:p>
          <a:p>
            <a:pPr lvl="0"/>
            <a:r>
              <a:rPr/>
              <a:t>Open DevC++ IDE for C Project Generation </a:t>
            </a:r>
            <a:r>
              <a:rPr>
                <a:latin typeface="Courier"/>
              </a:rPr>
              <a:t>Open File-&gt;New-&gt;Project</a:t>
            </a:r>
          </a:p>
        </p:txBody>
      </p:sp>
      <p:pic>
        <p:nvPicPr>
          <p:cNvPr descr="fig:  assets/2021-10-22-02-34-21-image.png" id="0" name="Picture 1"/>
          <p:cNvPicPr>
            <a:picLocks noGrp="1" noChangeAspect="1"/>
          </p:cNvPicPr>
          <p:nvPr/>
        </p:nvPicPr>
        <p:blipFill>
          <a:blip r:embed="rId2"/>
          <a:stretch>
            <a:fillRect/>
          </a:stretch>
        </p:blipFill>
        <p:spPr bwMode="auto">
          <a:xfrm>
            <a:off x="3568700" y="1028700"/>
            <a:ext cx="5105400" cy="2209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(7) (Windows Environment)</a:t>
            </a:r>
          </a:p>
          <a:p>
            <a:pPr lvl="0" indent="0" marL="0">
              <a:buNone/>
            </a:pPr>
            <a:r>
              <a:rPr/>
              <a:t>put main.c and CMakeLists.txt file in sample-scanf folder and from command line</a:t>
            </a:r>
          </a:p>
        </p:txBody>
      </p:sp>
      <p:pic>
        <p:nvPicPr>
          <p:cNvPr descr="fig:  assets/2021-11-07-00-42-52-image.png" id="0" name="Picture 1"/>
          <p:cNvPicPr>
            <a:picLocks noGrp="1" noChangeAspect="1"/>
          </p:cNvPicPr>
          <p:nvPr/>
        </p:nvPicPr>
        <p:blipFill>
          <a:blip r:embed="rId2"/>
          <a:stretch>
            <a:fillRect/>
          </a:stretch>
        </p:blipFill>
        <p:spPr bwMode="auto">
          <a:xfrm>
            <a:off x="3568700" y="1422400"/>
            <a:ext cx="5105400" cy="1435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run the following cmake command with dot (.) to create solution file for c project</a:t>
            </a:r>
          </a:p>
          <a:p>
            <a:pPr lvl="0" indent="0">
              <a:buNone/>
            </a:pPr>
            <a:r>
              <a:rPr>
                <a:latin typeface="Courier"/>
              </a:rPr>
              <a:t>C:\Users\ugur.coruh\Desktop\sample-scanf&gt;cmake .</a:t>
            </a:r>
          </a:p>
        </p:txBody>
      </p:sp>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(8) (Windows Environment)</a:t>
            </a:r>
          </a:p>
          <a:p>
            <a:pPr lvl="0" indent="0" marL="0">
              <a:buNone/>
            </a:pPr>
            <a:r>
              <a:rPr/>
              <a:t>I have Visual Studio 2022 Community Edition Installed on My Computer, for these reason build tools are selected for visual studio environment and the following outputs are generated</a:t>
            </a:r>
          </a:p>
          <a:p>
            <a:pPr lvl="0" indent="0">
              <a:buNone/>
            </a:pPr>
            <a:r>
              <a:rPr>
                <a:latin typeface="Courier"/>
              </a:rPr>
              <a:t>C:\Users\ugur.coruh\Desktop\sample-scanf&gt;cmake .
-- Building for: Visual Studio 17 2022
-- Selecting Windows SDK version 10.0.22000.0 to target Windows 10.0.19043.
-- The C compiler identification is MSVC 19.30.30704.0
-- The CXX compiler identification is MSVC 19.30.30704.0
-- Detecting C compiler ABI info
-- Detecting C compiler ABI info - done
-- Check for working C compiler: C:/Program Files/Microsoft Visual Studio/2022/Community/VC/Tools/MSVC/14.30.30704/bin/Hostx64/x64/cl.exe - skipped
-- Detecting C compile features
-- Detecting C compile features - done
-- Detecting CXX compiler ABI info
-- Detecting CXX compiler ABI info - done
-- Check for working CXX compiler: C:/Program Files/Microsoft Visual Studio/2022/Community/VC/Tools/MSVC/14.30.30704/bin/Hostx64/x64/cl.exe - skipped
-- Detecting CXX compile features
-- Detecting CXX compile features - done
-- Configuring done
-- Generating done
-- Build files have been written to: C:/Users/ugur.coruh/Desktop/sample-scanf
C:\Users\ugur.coruh\Desktop\sample-scanf&gt;</a:t>
            </a:r>
          </a:p>
        </p:txBody>
      </p:sp>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(9) (Windows Environment)</a:t>
            </a:r>
          </a:p>
          <a:p>
            <a:pPr lvl="0" indent="0" marL="0">
              <a:buNone/>
            </a:pPr>
            <a:r>
              <a:rPr/>
              <a:t>also following files are generated</a:t>
            </a:r>
          </a:p>
        </p:txBody>
      </p:sp>
      <p:pic>
        <p:nvPicPr>
          <p:cNvPr descr="fig:  assets/2021-11-07-00-46-07-image.png" id="0" name="Picture 1"/>
          <p:cNvPicPr>
            <a:picLocks noGrp="1" noChangeAspect="1"/>
          </p:cNvPicPr>
          <p:nvPr/>
        </p:nvPicPr>
        <p:blipFill>
          <a:blip r:embed="rId2"/>
          <a:stretch>
            <a:fillRect/>
          </a:stretch>
        </p:blipFill>
        <p:spPr bwMode="auto">
          <a:xfrm>
            <a:off x="3568700" y="876300"/>
            <a:ext cx="5105400" cy="2514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(10) (Windows Environment)</a:t>
            </a:r>
          </a:p>
          <a:p>
            <a:pPr lvl="0" indent="0" marL="0">
              <a:buNone/>
            </a:pPr>
            <a:r>
              <a:rPr/>
              <a:t>if we open scanf-sample.sln file we will have automated generated project files</a:t>
            </a:r>
          </a:p>
        </p:txBody>
      </p:sp>
      <p:pic>
        <p:nvPicPr>
          <p:cNvPr descr="fig:  assets/2021-11-07-00-47-04-image.png" id="0" name="Picture 1"/>
          <p:cNvPicPr>
            <a:picLocks noGrp="1" noChangeAspect="1"/>
          </p:cNvPicPr>
          <p:nvPr/>
        </p:nvPicPr>
        <p:blipFill>
          <a:blip r:embed="rId2"/>
          <a:stretch>
            <a:fillRect/>
          </a:stretch>
        </p:blipFill>
        <p:spPr bwMode="auto">
          <a:xfrm>
            <a:off x="3568700" y="419100"/>
            <a:ext cx="5105400" cy="3441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(11) (Windows Environment)</a:t>
            </a:r>
          </a:p>
          <a:p>
            <a:pPr lvl="0" indent="0" marL="0">
              <a:buNone/>
            </a:pPr>
            <a:r>
              <a:rPr/>
              <a:t>you can make scanf-sample with startup project with right click and then run on visual studio.</a:t>
            </a:r>
          </a:p>
          <a:p>
            <a:pPr lvl="0" indent="0" marL="0">
              <a:buNone/>
            </a:pPr>
            <a:r>
              <a:rPr/>
              <a:t>if you want to configure for another build tool you can use Cmake-GUI installed with setup on your computer</a:t>
            </a:r>
          </a:p>
        </p:txBody>
      </p:sp>
      <p:pic>
        <p:nvPicPr>
          <p:cNvPr descr="fig:  assets/2021-11-07-00-56-13-image.png" id="0" name="Picture 1"/>
          <p:cNvPicPr>
            <a:picLocks noGrp="1" noChangeAspect="1"/>
          </p:cNvPicPr>
          <p:nvPr/>
        </p:nvPicPr>
        <p:blipFill>
          <a:blip r:embed="rId2"/>
          <a:stretch>
            <a:fillRect/>
          </a:stretch>
        </p:blipFill>
        <p:spPr bwMode="auto">
          <a:xfrm>
            <a:off x="4660900" y="203200"/>
            <a:ext cx="2921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height:150px center</a:t>
            </a:r>
          </a:p>
        </p:txBody>
      </p:sp>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(12) (Windows Environment)</a:t>
            </a:r>
          </a:p>
          <a:p>
            <a:pPr lvl="0" indent="0" marL="0">
              <a:buNone/>
            </a:pPr>
            <a:r>
              <a:rPr/>
              <a:t>Open GUI and Select </a:t>
            </a:r>
            <a:r>
              <a:rPr i="1"/>
              <a:t>File-&gt; Delete Cache</a:t>
            </a:r>
          </a:p>
        </p:txBody>
      </p:sp>
      <p:pic>
        <p:nvPicPr>
          <p:cNvPr descr="fig:  assets/2021-11-07-00-57-41-image.png" id="0" name="Picture 1"/>
          <p:cNvPicPr>
            <a:picLocks noGrp="1" noChangeAspect="1"/>
          </p:cNvPicPr>
          <p:nvPr/>
        </p:nvPicPr>
        <p:blipFill>
          <a:blip r:embed="rId2"/>
          <a:stretch>
            <a:fillRect/>
          </a:stretch>
        </p:blipFill>
        <p:spPr bwMode="auto">
          <a:xfrm>
            <a:off x="4546600" y="203200"/>
            <a:ext cx="3136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(13) (Windows Environment)</a:t>
            </a:r>
          </a:p>
          <a:p>
            <a:pPr lvl="0" indent="0" marL="0">
              <a:buNone/>
            </a:pPr>
            <a:r>
              <a:rPr/>
              <a:t>then you can click “Configure” to select build tool</a:t>
            </a:r>
          </a:p>
        </p:txBody>
      </p:sp>
      <p:pic>
        <p:nvPicPr>
          <p:cNvPr descr="fig:  assets/2021-11-07-00-59-28-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Cmake (C++/C) (14) (Windows Environment)</a:t>
            </a:r>
          </a:p>
        </p:txBody>
      </p:sp>
      <p:pic>
        <p:nvPicPr>
          <p:cNvPr descr="fig:  assets/2021-11-07-00-59-39-image.png" id="0" name="Picture 1"/>
          <p:cNvPicPr>
            <a:picLocks noGrp="1" noChangeAspect="1"/>
          </p:cNvPicPr>
          <p:nvPr/>
        </p:nvPicPr>
        <p:blipFill>
          <a:blip r:embed="rId2"/>
          <a:stretch>
            <a:fillRect/>
          </a:stretch>
        </p:blipFill>
        <p:spPr bwMode="auto">
          <a:xfrm>
            <a:off x="3594100" y="203200"/>
            <a:ext cx="5054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(C++/C) (15) (Windows Environment)</a:t>
            </a:r>
          </a:p>
          <a:p>
            <a:pPr lvl="0" indent="0" marL="0">
              <a:buNone/>
            </a:pPr>
            <a:r>
              <a:rPr/>
              <a:t>if you click “Configure” twice it will generate the visual studio solution in build folder</a:t>
            </a:r>
          </a:p>
          <a:p>
            <a:pPr lvl="0" indent="0" marL="0">
              <a:buNone/>
            </a:pPr>
            <a:r>
              <a:rPr/>
              <a:t>for more detailed examples that include also docker and travis-ci sample you can check the following repo</a:t>
            </a:r>
          </a:p>
          <a:p>
            <a:pPr lvl="0" indent="0" marL="0">
              <a:buNone/>
            </a:pPr>
            <a:r>
              <a:rPr>
                <a:hlinkClick r:id="rId2"/>
              </a:rPr>
              <a:t>GitHub - ttroy50/cmake-examples: Useful CMake Examples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Second Week Notes</a:t>
            </a:r>
          </a:p>
          <a:p>
            <a:pPr lvl="0" indent="0" marL="0">
              <a:spcBef>
                <a:spcPts val="3000"/>
              </a:spcBef>
              <a:buNone/>
            </a:pPr>
            <a:r>
              <a:rPr b="1"/>
              <a:t>Software Development Environments</a:t>
            </a:r>
          </a:p>
          <a:p>
            <a:pPr lvl="0" indent="0" marL="0">
              <a:buNone/>
            </a:pPr>
            <a:r>
              <a:rPr/>
              <a:t>Download </a:t>
            </a:r>
            <a:r>
              <a:rPr>
                <a:hlinkClick r:id="rId2"/>
              </a:rPr>
              <a:t>DOC</a:t>
            </a:r>
            <a:r>
              <a:rPr/>
              <a:t>, </a:t>
            </a:r>
            <a:r>
              <a:rPr>
                <a:hlinkClick r:id="rId3"/>
              </a:rPr>
              <a:t>SLIDE</a:t>
            </a:r>
            <a:r>
              <a:rPr/>
              <a:t>, </a:t>
            </a:r>
            <a:r>
              <a:rPr>
                <a:hlinkClick r:id="rId4"/>
              </a:rPr>
              <a:t>PPTX</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(3)</a:t>
            </a:r>
          </a:p>
          <a:p>
            <a:pPr lvl="0" indent="0" marL="0">
              <a:buNone/>
            </a:pPr>
            <a:r>
              <a:rPr/>
              <a:t>Select </a:t>
            </a:r>
            <a:r>
              <a:rPr b="1"/>
              <a:t>Console Application</a:t>
            </a:r>
            <a:r>
              <a:rPr/>
              <a:t> from </a:t>
            </a:r>
            <a:r>
              <a:rPr b="1"/>
              <a:t>Basic</a:t>
            </a:r>
            <a:r>
              <a:rPr/>
              <a:t> tab and with </a:t>
            </a:r>
            <a:r>
              <a:rPr b="1"/>
              <a:t>C Project</a:t>
            </a:r>
            <a:r>
              <a:rPr/>
              <a:t> Option and write a project name such as “</a:t>
            </a:r>
            <a:r>
              <a:rPr b="1"/>
              <a:t>Hello</a:t>
            </a:r>
            <a:r>
              <a:rPr/>
              <a:t>” then press OK</a:t>
            </a:r>
          </a:p>
          <a:p>
            <a:pPr lvl="0" indent="0" marL="0">
              <a:buNone/>
            </a:pPr>
            <a:r>
              <a:rPr/>
              <a:t>Select a folder and save </a:t>
            </a:r>
            <a:r>
              <a:rPr b="1"/>
              <a:t>Hello.dev</a:t>
            </a:r>
            <a:r>
              <a:rPr/>
              <a:t> project file.</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(1)</a:t>
            </a:r>
          </a:p>
          <a:p>
            <a:pPr lvl="0" indent="0" marL="0">
              <a:buNone/>
            </a:pPr>
            <a:r>
              <a:rPr/>
              <a:t>Sample</a:t>
            </a:r>
          </a:p>
          <a:p>
            <a:pPr lvl="0" indent="0" marL="0">
              <a:buNone/>
            </a:pPr>
            <a:r>
              <a:rPr b="1"/>
              <a:t>hello.c</a:t>
            </a:r>
          </a:p>
          <a:p>
            <a:pPr lvl="0" indent="0">
              <a:buNone/>
            </a:pP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void</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solidFill>
                  <a:srgbClr val="666666"/>
                </a:solidFill>
                <a:latin typeface="Courier"/>
              </a:rPr>
              <a:t>}</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(2)</a:t>
            </a:r>
          </a:p>
          <a:p>
            <a:pPr lvl="0" indent="0" marL="0">
              <a:buNone/>
            </a:pPr>
            <a:r>
              <a:rPr b="1"/>
              <a:t>Makefile</a:t>
            </a:r>
          </a:p>
          <a:p>
            <a:pPr lvl="0" indent="0">
              <a:buNone/>
            </a:pPr>
            <a:r>
              <a:rPr i="1">
                <a:solidFill>
                  <a:srgbClr val="60A0B0"/>
                </a:solidFill>
                <a:latin typeface="Courier"/>
              </a:rPr>
              <a:t># This is the default target, which will be built when</a:t>
            </a:r>
            <a:br/>
            <a:r>
              <a:rPr i="1">
                <a:solidFill>
                  <a:srgbClr val="60A0B0"/>
                </a:solidFill>
                <a:latin typeface="Courier"/>
              </a:rPr>
              <a:t># you invoke make</a:t>
            </a:r>
            <a:br/>
            <a:r>
              <a:rPr>
                <a:solidFill>
                  <a:srgbClr val="007020"/>
                </a:solidFill>
                <a:latin typeface="Courier"/>
              </a:rPr>
              <a:t>.PHONY:</a:t>
            </a:r>
            <a:r>
              <a:rPr>
                <a:solidFill>
                  <a:srgbClr val="902000"/>
                </a:solidFill>
                <a:latin typeface="Courier"/>
              </a:rPr>
              <a:t> all</a:t>
            </a:r>
            <a:br/>
            <a:r>
              <a:rPr>
                <a:solidFill>
                  <a:srgbClr val="40A070"/>
                </a:solidFill>
                <a:latin typeface="Courier"/>
              </a:rPr>
              <a:t>all:</a:t>
            </a:r>
            <a:r>
              <a:rPr>
                <a:solidFill>
                  <a:srgbClr val="902000"/>
                </a:solidFill>
                <a:latin typeface="Courier"/>
              </a:rPr>
              <a:t> hello</a:t>
            </a:r>
            <a:br/>
            <a:br/>
            <a:r>
              <a:rPr i="1">
                <a:solidFill>
                  <a:srgbClr val="60A0B0"/>
                </a:solidFill>
                <a:latin typeface="Courier"/>
              </a:rPr>
              <a:t># This rule tells make how to build hello from hello.cpp</a:t>
            </a:r>
            <a:br/>
            <a:r>
              <a:rPr>
                <a:solidFill>
                  <a:srgbClr val="40A070"/>
                </a:solidFill>
                <a:latin typeface="Courier"/>
              </a:rPr>
              <a:t>hello:</a:t>
            </a:r>
            <a:r>
              <a:rPr>
                <a:solidFill>
                  <a:srgbClr val="902000"/>
                </a:solidFill>
                <a:latin typeface="Courier"/>
              </a:rPr>
              <a:t> hello.c</a:t>
            </a:r>
            <a:br/>
            <a:r>
              <a:rPr>
                <a:latin typeface="Courier"/>
              </a:rPr>
              <a:t>    g++ -o hello hello.c</a:t>
            </a:r>
            <a:br/>
            <a:br/>
            <a:r>
              <a:rPr i="1">
                <a:solidFill>
                  <a:srgbClr val="60A0B0"/>
                </a:solidFill>
                <a:latin typeface="Courier"/>
              </a:rPr>
              <a:t># This rule tells make to copy hello to the binaries subdirectory,</a:t>
            </a:r>
            <a:br/>
            <a:r>
              <a:rPr i="1">
                <a:solidFill>
                  <a:srgbClr val="60A0B0"/>
                </a:solidFill>
                <a:latin typeface="Courier"/>
              </a:rPr>
              <a:t># creating it if necessary</a:t>
            </a:r>
            <a:br/>
            <a:r>
              <a:rPr>
                <a:solidFill>
                  <a:srgbClr val="007020"/>
                </a:solidFill>
                <a:latin typeface="Courier"/>
              </a:rPr>
              <a:t>.PHONY:</a:t>
            </a:r>
            <a:r>
              <a:rPr>
                <a:solidFill>
                  <a:srgbClr val="902000"/>
                </a:solidFill>
                <a:latin typeface="Courier"/>
              </a:rPr>
              <a:t> install</a:t>
            </a:r>
            <a:br/>
            <a:r>
              <a:rPr>
                <a:solidFill>
                  <a:srgbClr val="40A070"/>
                </a:solidFill>
                <a:latin typeface="Courier"/>
              </a:rPr>
              <a:t>install:</a:t>
            </a:r>
            <a:br/>
            <a:r>
              <a:rPr>
                <a:latin typeface="Courier"/>
              </a:rPr>
              <a:t>    mkdir -p binaries</a:t>
            </a:r>
            <a:br/>
            <a:r>
              <a:rPr>
                <a:latin typeface="Courier"/>
              </a:rPr>
              <a:t>    cp -p hello binaries</a:t>
            </a:r>
            <a:br/>
            <a:br/>
            <a:r>
              <a:rPr i="1">
                <a:solidFill>
                  <a:srgbClr val="60A0B0"/>
                </a:solidFill>
                <a:latin typeface="Courier"/>
              </a:rPr>
              <a:t># This rule tells make to delete hello and hello.o</a:t>
            </a:r>
            <a:br/>
            <a:r>
              <a:rPr>
                <a:solidFill>
                  <a:srgbClr val="007020"/>
                </a:solidFill>
                <a:latin typeface="Courier"/>
              </a:rPr>
              <a:t>.PHONY:</a:t>
            </a:r>
            <a:r>
              <a:rPr>
                <a:solidFill>
                  <a:srgbClr val="902000"/>
                </a:solidFill>
                <a:latin typeface="Courier"/>
              </a:rPr>
              <a:t> clean</a:t>
            </a:r>
            <a:br/>
            <a:r>
              <a:rPr>
                <a:solidFill>
                  <a:srgbClr val="40A070"/>
                </a:solidFill>
                <a:latin typeface="Courier"/>
              </a:rPr>
              <a:t>clean:</a:t>
            </a:r>
            <a:br/>
            <a:r>
              <a:rPr>
                <a:latin typeface="Courier"/>
              </a:rPr>
              <a:t>    rm -f hello</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Make (3)</a:t>
            </a:r>
          </a:p>
          <a:p>
            <a:pPr lvl="0" indent="0" marL="0">
              <a:buNone/>
            </a:pPr>
            <a:r>
              <a:rPr b="1"/>
              <a:t>compile.bat</a:t>
            </a:r>
          </a:p>
          <a:p>
            <a:pPr lvl="0" indent="0">
              <a:buNone/>
            </a:pPr>
            <a:r>
              <a:rPr>
                <a:latin typeface="Courier"/>
              </a:rPr>
              <a:t>make all .</a:t>
            </a:r>
          </a:p>
          <a:p>
            <a:pPr lvl="0" indent="0" marL="0">
              <a:buNone/>
            </a:pPr>
            <a:r>
              <a:rPr/>
              <a:t>will create hello.exe</a:t>
            </a:r>
          </a:p>
          <a:p>
            <a:pPr lvl="0" indent="0" marL="0">
              <a:buNone/>
            </a:pPr>
            <a:r>
              <a:rPr/>
              <a:t>check hello-make sample</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Make (4)</a:t>
            </a:r>
          </a:p>
        </p:txBody>
      </p:sp>
      <p:pic>
        <p:nvPicPr>
          <p:cNvPr descr="fig:  assets/2021-11-07-01-45-59-image.png" id="0" name="Picture 1"/>
          <p:cNvPicPr>
            <a:picLocks noGrp="1" noChangeAspect="1"/>
          </p:cNvPicPr>
          <p:nvPr/>
        </p:nvPicPr>
        <p:blipFill>
          <a:blip r:embed="rId2"/>
          <a:stretch>
            <a:fillRect/>
          </a:stretch>
        </p:blipFill>
        <p:spPr bwMode="auto">
          <a:xfrm>
            <a:off x="3568700" y="342900"/>
            <a:ext cx="5105400" cy="3606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JAVA Environment and Development</a:t>
            </a:r>
          </a:p>
        </p:txBody>
      </p:sp>
      <p:pic>
        <p:nvPicPr>
          <p:cNvPr descr="fig:  assets/2022-10-02-00-17-30-image.png" id="0" name="Picture 1"/>
          <p:cNvPicPr>
            <a:picLocks noGrp="1" noChangeAspect="1"/>
          </p:cNvPicPr>
          <p:nvPr/>
        </p:nvPicPr>
        <p:blipFill>
          <a:blip r:embed="rId2"/>
          <a:stretch>
            <a:fillRect/>
          </a:stretch>
        </p:blipFill>
        <p:spPr bwMode="auto">
          <a:xfrm>
            <a:off x="2844800" y="1193800"/>
            <a:ext cx="3454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JDK and JRE Setup (1)</a:t>
            </a:r>
          </a:p>
        </p:txBody>
      </p:sp>
      <p:pic>
        <p:nvPicPr>
          <p:cNvPr descr="fig:  assets/2022-10-02-00-20-45-image.png" id="0" name="Picture 1"/>
          <p:cNvPicPr>
            <a:picLocks noGrp="1" noChangeAspect="1"/>
          </p:cNvPicPr>
          <p:nvPr/>
        </p:nvPicPr>
        <p:blipFill>
          <a:blip r:embed="rId2"/>
          <a:stretch>
            <a:fillRect/>
          </a:stretch>
        </p:blipFill>
        <p:spPr bwMode="auto">
          <a:xfrm>
            <a:off x="3568700" y="863600"/>
            <a:ext cx="5105400" cy="255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JDK and JRE Setup (2)</a:t>
            </a:r>
          </a:p>
          <a:p>
            <a:pPr lvl="0"/>
            <a:r>
              <a:rPr b="1"/>
              <a:t>JDK</a:t>
            </a:r>
            <a:r>
              <a:rPr/>
              <a:t> (Java Development Kit) is a Kit that provides the environment to </a:t>
            </a:r>
            <a:r>
              <a:rPr b="1"/>
              <a:t>develop and execute(run)</a:t>
            </a:r>
            <a:r>
              <a:rPr/>
              <a:t> the Java program. JDK is a kit(or package) that includes two things</a:t>
            </a:r>
          </a:p>
          <a:p>
            <a:pPr lvl="1"/>
            <a:r>
              <a:rPr/>
              <a:t>Development Tools(to provide an environment to develop your java programs)</a:t>
            </a:r>
          </a:p>
          <a:p>
            <a:pPr lvl="1"/>
            <a:r>
              <a:rPr/>
              <a:t>JRE (to execute your java program).</a:t>
            </a:r>
          </a:p>
          <a:p>
            <a:pPr lvl="0"/>
            <a:r>
              <a:rPr b="1"/>
              <a:t>JRE</a:t>
            </a:r>
            <a:r>
              <a:rPr/>
              <a:t> (Java Runtime Environment) is an installation package that provides an environment to </a:t>
            </a:r>
            <a:r>
              <a:rPr b="1"/>
              <a:t>only run(not develop)</a:t>
            </a:r>
            <a:r>
              <a:rPr/>
              <a:t> the java program(or application)onto your machine. JRE is only used by those who only want to run Java programs that are end-users of your system.</a:t>
            </a:r>
          </a:p>
          <a:p>
            <a:pPr lvl="0"/>
            <a:r>
              <a:rPr b="1">
                <a:hlinkClick r:id="rId2"/>
              </a:rPr>
              <a:t>JVM</a:t>
            </a:r>
            <a:r>
              <a:rPr>
                <a:hlinkClick r:id="rId3"/>
              </a:rPr>
              <a:t> (</a:t>
            </a:r>
            <a:r>
              <a:rPr b="1">
                <a:hlinkClick r:id="rId4"/>
              </a:rPr>
              <a:t>Java Virtual Machine)</a:t>
            </a:r>
            <a:r>
              <a:rPr/>
              <a:t> is a very important part of both JDK and JRE because it is contained or inbuilt in both. Whatever Java program you run using JRE or JDK goes into JVM and JVM is responsible for executing the java program line by line, hence it is also known as an </a:t>
            </a:r>
            <a:r>
              <a:rPr b="1">
                <a:hlinkClick r:id="rId5"/>
              </a:rPr>
              <a:t>i***</a:t>
            </a:r>
            <a:r>
              <a:rPr>
                <a:hlinkClick r:id="rId6"/>
              </a:rPr>
              <a:t>nterpreter***</a:t>
            </a:r>
            <a:r>
              <a:rPr b="1"/>
              <a:t>.</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hlinkClick r:id="rId2"/>
              </a:rPr>
              <a:t>Difference between JDK, JRE, JVM - TutorialAndExample</a:t>
            </a:r>
          </a:p>
        </p:txBody>
      </p:sp>
      <p:pic>
        <p:nvPicPr>
          <p:cNvPr descr="fig:  assets/2022-10-02-00-22-07-image.png" id="0" name="Picture 1"/>
          <p:cNvPicPr>
            <a:picLocks noGrp="1" noChangeAspect="1"/>
          </p:cNvPicPr>
          <p:nvPr/>
        </p:nvPicPr>
        <p:blipFill>
          <a:blip r:embed="rId3"/>
          <a:stretch>
            <a:fillRect/>
          </a:stretch>
        </p:blipFill>
        <p:spPr bwMode="auto">
          <a:xfrm>
            <a:off x="3568700" y="647700"/>
            <a:ext cx="5105400" cy="2984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(1)</a:t>
            </a:r>
          </a:p>
        </p:txBody>
      </p:sp>
      <p:pic>
        <p:nvPicPr>
          <p:cNvPr descr="fig:  assets/2022-10-02-01-39-19-image.png" id="0" name="Picture 1"/>
          <p:cNvPicPr>
            <a:picLocks noGrp="1" noChangeAspect="1"/>
          </p:cNvPicPr>
          <p:nvPr/>
        </p:nvPicPr>
        <p:blipFill>
          <a:blip r:embed="rId2"/>
          <a:stretch>
            <a:fillRect/>
          </a:stretch>
        </p:blipFill>
        <p:spPr bwMode="auto">
          <a:xfrm>
            <a:off x="3683000" y="203200"/>
            <a:ext cx="4876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(2)</a:t>
            </a:r>
          </a:p>
          <a:p>
            <a:pPr lvl="0"/>
            <a:r>
              <a:rPr/>
              <a:t>Select path variable (JDK should be set there)</a:t>
            </a:r>
          </a:p>
        </p:txBody>
      </p:sp>
      <p:pic>
        <p:nvPicPr>
          <p:cNvPr descr="fig:  assets/2022-10-02-01-40-11-image.png" id="0" name="Picture 1"/>
          <p:cNvPicPr>
            <a:picLocks noGrp="1" noChangeAspect="1"/>
          </p:cNvPicPr>
          <p:nvPr/>
        </p:nvPicPr>
        <p:blipFill>
          <a:blip r:embed="rId2"/>
          <a:stretch>
            <a:fillRect/>
          </a:stretch>
        </p:blipFill>
        <p:spPr bwMode="auto">
          <a:xfrm>
            <a:off x="3568700" y="1003300"/>
            <a:ext cx="5105400" cy="2273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(4)</a:t>
            </a:r>
          </a:p>
          <a:p>
            <a:pPr lvl="0"/>
            <a:r>
              <a:rPr/>
              <a:t>You will see a sample main with an empty body</a:t>
            </a:r>
          </a:p>
        </p:txBody>
      </p:sp>
      <p:pic>
        <p:nvPicPr>
          <p:cNvPr descr="fig:  assets/2021-10-22-02-38-47-image.png" id="0" name="Picture 1"/>
          <p:cNvPicPr>
            <a:picLocks noGrp="1" noChangeAspect="1"/>
          </p:cNvPicPr>
          <p:nvPr/>
        </p:nvPicPr>
        <p:blipFill>
          <a:blip r:embed="rId2"/>
          <a:stretch>
            <a:fillRect/>
          </a:stretch>
        </p:blipFill>
        <p:spPr bwMode="auto">
          <a:xfrm>
            <a:off x="3568700" y="1447800"/>
            <a:ext cx="5105400" cy="137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System Environments and Paths for Java (3)</a:t>
            </a:r>
          </a:p>
          <a:p>
            <a:pPr lvl="0"/>
            <a:r>
              <a:rPr/>
              <a:t>JAVA_HOME also should be set</a:t>
            </a:r>
          </a:p>
        </p:txBody>
      </p:sp>
      <p:pic>
        <p:nvPicPr>
          <p:cNvPr descr="fig:  assets/2022-10-02-01-41-24-image.png" id="0" name="Picture 1"/>
          <p:cNvPicPr>
            <a:picLocks noGrp="1" noChangeAspect="1"/>
          </p:cNvPicPr>
          <p:nvPr/>
        </p:nvPicPr>
        <p:blipFill>
          <a:blip r:embed="rId2"/>
          <a:stretch>
            <a:fillRect/>
          </a:stretch>
        </p:blipFill>
        <p:spPr bwMode="auto">
          <a:xfrm>
            <a:off x="3568700" y="1498600"/>
            <a:ext cx="5105400" cy="128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(1)</a:t>
            </a:r>
          </a:p>
          <a:p>
            <a:pPr lvl="0"/>
            <a:r>
              <a:rPr/>
              <a:t>Open New Project -&gt; Java Project</a:t>
            </a:r>
          </a:p>
        </p:txBody>
      </p:sp>
      <p:pic>
        <p:nvPicPr>
          <p:cNvPr descr="fig:  assets/2022-10-02-01-43-53-image.png" id="0" name="Picture 1"/>
          <p:cNvPicPr>
            <a:picLocks noGrp="1" noChangeAspect="1"/>
          </p:cNvPicPr>
          <p:nvPr/>
        </p:nvPicPr>
        <p:blipFill>
          <a:blip r:embed="rId2"/>
          <a:stretch>
            <a:fillRect/>
          </a:stretch>
        </p:blipFill>
        <p:spPr bwMode="auto">
          <a:xfrm>
            <a:off x="3568700" y="3429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(2)</a:t>
            </a:r>
          </a:p>
        </p:txBody>
      </p:sp>
      <p:pic>
        <p:nvPicPr>
          <p:cNvPr descr="fig:  assets/2022-10-02-01-44-10-image.png" id="0" name="Picture 1"/>
          <p:cNvPicPr>
            <a:picLocks noGrp="1" noChangeAspect="1"/>
          </p:cNvPicPr>
          <p:nvPr/>
        </p:nvPicPr>
        <p:blipFill>
          <a:blip r:embed="rId2"/>
          <a:stretch>
            <a:fillRect/>
          </a:stretch>
        </p:blipFill>
        <p:spPr bwMode="auto">
          <a:xfrm>
            <a:off x="3568700" y="368300"/>
            <a:ext cx="5105400" cy="3543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(3)</a:t>
            </a:r>
          </a:p>
        </p:txBody>
      </p:sp>
      <p:pic>
        <p:nvPicPr>
          <p:cNvPr descr="fig:  assets/2022-10-02-01-44-34-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(4)</a:t>
            </a:r>
          </a:p>
        </p:txBody>
      </p:sp>
      <p:pic>
        <p:nvPicPr>
          <p:cNvPr descr="fig:  assets/2022-10-02-01-45-02-image.png" id="0" name="Picture 1"/>
          <p:cNvPicPr>
            <a:picLocks noGrp="1" noChangeAspect="1"/>
          </p:cNvPicPr>
          <p:nvPr/>
        </p:nvPicPr>
        <p:blipFill>
          <a:blip r:embed="rId2"/>
          <a:stretch>
            <a:fillRect/>
          </a:stretch>
        </p:blipFill>
        <p:spPr bwMode="auto">
          <a:xfrm>
            <a:off x="3568700" y="342900"/>
            <a:ext cx="5105400" cy="3594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(5)</a:t>
            </a:r>
          </a:p>
        </p:txBody>
      </p:sp>
      <p:pic>
        <p:nvPicPr>
          <p:cNvPr descr="fig:  assets/2022-10-02-01-45-23-image.png" id="0" name="Picture 1"/>
          <p:cNvPicPr>
            <a:picLocks noGrp="1" noChangeAspect="1"/>
          </p:cNvPicPr>
          <p:nvPr/>
        </p:nvPicPr>
        <p:blipFill>
          <a:blip r:embed="rId2"/>
          <a:stretch>
            <a:fillRect/>
          </a:stretch>
        </p:blipFill>
        <p:spPr bwMode="auto">
          <a:xfrm>
            <a:off x="3568700" y="901700"/>
            <a:ext cx="5105400" cy="2463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(6)</a:t>
            </a:r>
          </a:p>
          <a:p>
            <a:pPr lvl="0" indent="0" marL="0">
              <a:buNone/>
            </a:pPr>
            <a:r>
              <a:rPr/>
              <a:t>Update code and run</a:t>
            </a:r>
          </a:p>
        </p:txBody>
      </p:sp>
      <p:pic>
        <p:nvPicPr>
          <p:cNvPr descr="fig:  assets/2022-10-02-01-46-48-image.png" id="0" name="Picture 1"/>
          <p:cNvPicPr>
            <a:picLocks noGrp="1" noChangeAspect="1"/>
          </p:cNvPicPr>
          <p:nvPr/>
        </p:nvPicPr>
        <p:blipFill>
          <a:blip r:embed="rId2"/>
          <a:stretch>
            <a:fillRect/>
          </a:stretch>
        </p:blipFill>
        <p:spPr bwMode="auto">
          <a:xfrm>
            <a:off x="3568700" y="1041400"/>
            <a:ext cx="5105400" cy="2197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height:100px center</a:t>
            </a:r>
          </a:p>
        </p:txBody>
      </p:sp>
    </p:spTree>
  </p:cSld>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a:buNone/>
            </a:pPr>
            <a:r>
              <a:rPr i="1">
                <a:solidFill>
                  <a:srgbClr val="60A0B0"/>
                </a:solidFill>
                <a:latin typeface="Courier"/>
              </a:rPr>
              <a:t>/*</a:t>
            </a:r>
            <a:br/>
            <a:r>
              <a:rPr i="1">
                <a:solidFill>
                  <a:srgbClr val="60A0B0"/>
                </a:solidFill>
                <a:latin typeface="Courier"/>
              </a:rPr>
              <a:t> * Click nbfs://nbhost/SystemFileSystem/Templates/Licenses/license-default.txt to change this license</a:t>
            </a:r>
            <a:br/>
            <a:r>
              <a:rPr i="1">
                <a:solidFill>
                  <a:srgbClr val="60A0B0"/>
                </a:solidFill>
                <a:latin typeface="Courier"/>
              </a:rPr>
              <a:t> * Click nbfs://nbhost/SystemFileSystem/Templates/Classes/Class.java to edit this template</a:t>
            </a:r>
            <a:br/>
            <a:r>
              <a:rPr i="1">
                <a:solidFill>
                  <a:srgbClr val="60A0B0"/>
                </a:solidFill>
                <a:latin typeface="Courier"/>
              </a:rPr>
              <a:t> */</a:t>
            </a:r>
            <a:br/>
            <a:r>
              <a:rPr b="1">
                <a:solidFill>
                  <a:srgbClr val="007020"/>
                </a:solidFill>
                <a:latin typeface="Courier"/>
              </a:rPr>
              <a:t>package</a:t>
            </a:r>
            <a:r>
              <a:rPr b="1">
                <a:solidFill>
                  <a:srgbClr val="008000"/>
                </a:solidFill>
                <a:latin typeface="Courier"/>
              </a:rPr>
              <a:t> com</a:t>
            </a:r>
            <a:r>
              <a:rPr>
                <a:solidFill>
                  <a:srgbClr val="666666"/>
                </a:solidFill>
                <a:latin typeface="Courier"/>
              </a:rPr>
              <a:t>.</a:t>
            </a:r>
            <a:r>
              <a:rPr b="1">
                <a:solidFill>
                  <a:srgbClr val="008000"/>
                </a:solidFill>
                <a:latin typeface="Courier"/>
              </a:rPr>
              <a:t>ucoruh</a:t>
            </a:r>
            <a:r>
              <a:rPr>
                <a:solidFill>
                  <a:srgbClr val="666666"/>
                </a:solidFill>
                <a:latin typeface="Courier"/>
              </a:rPr>
              <a:t>.</a:t>
            </a:r>
            <a:r>
              <a:rPr b="1">
                <a:solidFill>
                  <a:srgbClr val="008000"/>
                </a:solidFill>
                <a:latin typeface="Courier"/>
              </a:rPr>
              <a:t>mavenproject1</a:t>
            </a:r>
            <a:r>
              <a:rPr>
                <a:solidFill>
                  <a:srgbClr val="666666"/>
                </a:solidFill>
                <a:latin typeface="Courier"/>
              </a:rPr>
              <a:t>;</a:t>
            </a:r>
            <a:br/>
            <a:br/>
            <a:r>
              <a:rPr i="1">
                <a:solidFill>
                  <a:srgbClr val="60A0B0"/>
                </a:solidFill>
                <a:latin typeface="Courier"/>
              </a:rPr>
              <a:t>/**</a:t>
            </a:r>
            <a:br/>
            <a:r>
              <a:rPr>
                <a:latin typeface="Courier"/>
              </a:rPr>
              <a:t> </a:t>
            </a:r>
            <a:r>
              <a:rPr i="1">
                <a:solidFill>
                  <a:srgbClr val="60A0B0"/>
                </a:solidFill>
                <a:latin typeface="Courier"/>
              </a:rPr>
              <a:t>*</a:t>
            </a:r>
            <a:br/>
            <a:r>
              <a:rPr i="1">
                <a:solidFill>
                  <a:srgbClr val="60A0B0"/>
                </a:solidFill>
                <a:latin typeface="Courier"/>
              </a:rPr>
              <a:t> * @</a:t>
            </a:r>
            <a:r>
              <a:rPr>
                <a:latin typeface="Courier"/>
              </a:rPr>
              <a:t>author ugur</a:t>
            </a:r>
            <a:r>
              <a:rPr i="1">
                <a:solidFill>
                  <a:srgbClr val="60A0B0"/>
                </a:solidFill>
                <a:latin typeface="Courier"/>
              </a:rPr>
              <a:t>.</a:t>
            </a:r>
            <a:r>
              <a:rPr>
                <a:latin typeface="Courier"/>
              </a:rPr>
              <a:t>coruh</a:t>
            </a:r>
            <a:br/>
            <a:r>
              <a:rPr>
                <a:latin typeface="Courier"/>
              </a:rPr>
              <a:t> </a:t>
            </a:r>
            <a:r>
              <a:rPr i="1">
                <a:solidFill>
                  <a:srgbClr val="60A0B0"/>
                </a:solidFill>
                <a:latin typeface="Courier"/>
              </a:rPr>
              <a:t>*/</a:t>
            </a:r>
            <a:br/>
            <a:r>
              <a:rPr b="1">
                <a:solidFill>
                  <a:srgbClr val="007020"/>
                </a:solidFill>
                <a:latin typeface="Courier"/>
              </a:rPr>
              <a:t>public</a:t>
            </a:r>
            <a:r>
              <a:rPr>
                <a:latin typeface="Courier"/>
              </a:rPr>
              <a:t> </a:t>
            </a:r>
            <a:r>
              <a:rPr b="1">
                <a:solidFill>
                  <a:srgbClr val="007020"/>
                </a:solidFill>
                <a:latin typeface="Courier"/>
              </a:rPr>
              <a:t>class</a:t>
            </a:r>
            <a:r>
              <a:rPr>
                <a:latin typeface="Courier"/>
              </a:rPr>
              <a:t> NewClass </a:t>
            </a:r>
            <a:r>
              <a:rPr>
                <a:solidFill>
                  <a:srgbClr val="666666"/>
                </a:solidFill>
                <a:latin typeface="Courier"/>
              </a:rPr>
              <a:t>{</a:t>
            </a:r>
            <a:br/>
            <a:br/>
            <a:r>
              <a:rPr>
                <a:solidFill>
                  <a:srgbClr val="902000"/>
                </a:solidFill>
                <a:latin typeface="Courier"/>
              </a:rPr>
              <a:t>static</a:t>
            </a:r>
            <a:r>
              <a:rPr>
                <a:latin typeface="Courier"/>
              </a:rPr>
              <a:t>                  </a:t>
            </a:r>
            <a:r>
              <a:rPr i="1">
                <a:solidFill>
                  <a:srgbClr val="60A0B0"/>
                </a:solidFill>
                <a:latin typeface="Courier"/>
              </a:rPr>
              <a:t>//static block</a:t>
            </a:r>
            <a:b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block"</a:t>
            </a:r>
            <a:r>
              <a:rPr>
                <a:solidFill>
                  <a:srgbClr val="666666"/>
                </a:solidFill>
                <a:latin typeface="Courier"/>
              </a:rPr>
              <a:t>);</a:t>
            </a:r>
            <a:br/>
            <a:r>
              <a:rPr>
                <a:solidFill>
                  <a:srgbClr val="666666"/>
                </a:solidFill>
                <a:latin typeface="Courier"/>
              </a:rPr>
              <a:t>}</a:t>
            </a:r>
            <a:br/>
            <a:b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solidFill>
                  <a:srgbClr val="008000"/>
                </a:solidFill>
                <a:latin typeface="Courier"/>
              </a:rPr>
              <a:t>String</a:t>
            </a:r>
            <a:r>
              <a:rPr>
                <a:latin typeface="Courier"/>
              </a:rPr>
              <a:t> args</a:t>
            </a:r>
            <a:r>
              <a:rPr>
                <a:solidFill>
                  <a:srgbClr val="666666"/>
                </a:solidFill>
                <a:latin typeface="Courier"/>
              </a:rPr>
              <a:t>[])</a:t>
            </a:r>
            <a:r>
              <a:rPr>
                <a:latin typeface="Courier"/>
              </a:rPr>
              <a:t>  </a:t>
            </a:r>
            <a:r>
              <a:rPr i="1">
                <a:solidFill>
                  <a:srgbClr val="60A0B0"/>
                </a:solidFill>
                <a:latin typeface="Courier"/>
              </a:rPr>
              <a:t>//static method</a:t>
            </a:r>
            <a:b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method"</a:t>
            </a:r>
            <a:r>
              <a:rPr>
                <a:solidFill>
                  <a:srgbClr val="666666"/>
                </a:solidFill>
                <a:latin typeface="Courier"/>
              </a:rPr>
              <a:t>);</a:t>
            </a:r>
            <a:br/>
            <a:r>
              <a:rPr>
                <a:solidFill>
                  <a:srgbClr val="666666"/>
                </a:solidFill>
                <a:latin typeface="Courier"/>
              </a:rPr>
              <a:t>}</a:t>
            </a:r>
            <a:br/>
            <a:br/>
            <a:r>
              <a:rPr>
                <a:solidFill>
                  <a:srgbClr val="666666"/>
                </a:solidFill>
                <a:latin typeface="Courier"/>
              </a:rPr>
              <a:t>}</a:t>
            </a:r>
          </a:p>
        </p:txBody>
      </p:sp>
    </p:spTree>
  </p:cSld>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(7)</a:t>
            </a:r>
          </a:p>
        </p:txBody>
      </p:sp>
      <p:pic>
        <p:nvPicPr>
          <p:cNvPr descr="fig:  assets/2022-10-02-01-47-00-image.png" id="0" name="Picture 1"/>
          <p:cNvPicPr>
            <a:picLocks noGrp="1" noChangeAspect="1"/>
          </p:cNvPicPr>
          <p:nvPr/>
        </p:nvPicPr>
        <p:blipFill>
          <a:blip r:embed="rId2"/>
          <a:stretch>
            <a:fillRect/>
          </a:stretch>
        </p:blipFill>
        <p:spPr bwMode="auto">
          <a:xfrm>
            <a:off x="3568700" y="609600"/>
            <a:ext cx="5105400" cy="306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(8)</a:t>
            </a:r>
          </a:p>
        </p:txBody>
      </p:sp>
      <p:pic>
        <p:nvPicPr>
          <p:cNvPr descr="fig:  assets/2022-10-02-01-49-33-image.png" id="0" name="Picture 1"/>
          <p:cNvPicPr>
            <a:picLocks noGrp="1" noChangeAspect="1"/>
          </p:cNvPicPr>
          <p:nvPr/>
        </p:nvPicPr>
        <p:blipFill>
          <a:blip r:embed="rId2"/>
          <a:stretch>
            <a:fillRect/>
          </a:stretch>
        </p:blipFill>
        <p:spPr bwMode="auto">
          <a:xfrm>
            <a:off x="3568700" y="1295400"/>
            <a:ext cx="5105400" cy="168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(5)</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own getch, s,ystem("pause") or input loop */</a:t>
            </a: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r>
              <a:rPr>
                <a:latin typeface="Courier"/>
              </a:rPr>
              <a:t>    retAdd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(9)</a:t>
            </a:r>
          </a:p>
        </p:txBody>
      </p:sp>
      <p:pic>
        <p:nvPicPr>
          <p:cNvPr descr="fig:  assets/2022-10-02-01-49-54-image.png" id="0" name="Picture 1"/>
          <p:cNvPicPr>
            <a:picLocks noGrp="1" noChangeAspect="1"/>
          </p:cNvPicPr>
          <p:nvPr/>
        </p:nvPicPr>
        <p:blipFill>
          <a:blip r:embed="rId2"/>
          <a:stretch>
            <a:fillRect/>
          </a:stretch>
        </p:blipFill>
        <p:spPr bwMode="auto">
          <a:xfrm>
            <a:off x="3568700" y="698500"/>
            <a:ext cx="5105400" cy="2882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Netbeans (Java) (10)</a:t>
            </a:r>
          </a:p>
        </p:txBody>
      </p:sp>
      <p:pic>
        <p:nvPicPr>
          <p:cNvPr descr="fig:  assets/2022-10-02-01-50-23-image.png" id="0" name="Picture 1"/>
          <p:cNvPicPr>
            <a:picLocks noGrp="1" noChangeAspect="1"/>
          </p:cNvPicPr>
          <p:nvPr/>
        </p:nvPicPr>
        <p:blipFill>
          <a:blip r:embed="rId2"/>
          <a:stretch>
            <a:fillRect/>
          </a:stretch>
        </p:blipFill>
        <p:spPr bwMode="auto">
          <a:xfrm>
            <a:off x="3568700" y="838200"/>
            <a:ext cx="5105400" cy="260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(1)</a:t>
            </a:r>
          </a:p>
          <a:p>
            <a:pPr lvl="0"/>
            <a:r>
              <a:rPr/>
              <a:t>Select File -&gt; New Project</a:t>
            </a:r>
          </a:p>
        </p:txBody>
      </p:sp>
      <p:pic>
        <p:nvPicPr>
          <p:cNvPr descr="fig:  assets/2022-10-02-02-19-26-image.png" id="0" name="Picture 1"/>
          <p:cNvPicPr>
            <a:picLocks noGrp="1" noChangeAspect="1"/>
          </p:cNvPicPr>
          <p:nvPr/>
        </p:nvPicPr>
        <p:blipFill>
          <a:blip r:embed="rId2"/>
          <a:stretch>
            <a:fillRect/>
          </a:stretch>
        </p:blipFill>
        <p:spPr bwMode="auto">
          <a:xfrm>
            <a:off x="3568700" y="3556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(2)</a:t>
            </a:r>
          </a:p>
        </p:txBody>
      </p:sp>
      <p:pic>
        <p:nvPicPr>
          <p:cNvPr descr="fig:  assets/2022-10-02-02-21-28-image.png" id="0" name="Picture 1"/>
          <p:cNvPicPr>
            <a:picLocks noGrp="1" noChangeAspect="1"/>
          </p:cNvPicPr>
          <p:nvPr/>
        </p:nvPicPr>
        <p:blipFill>
          <a:blip r:embed="rId2"/>
          <a:stretch>
            <a:fillRect/>
          </a:stretch>
        </p:blipFill>
        <p:spPr bwMode="auto">
          <a:xfrm>
            <a:off x="4165600" y="203200"/>
            <a:ext cx="3911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(3)</a:t>
            </a:r>
          </a:p>
        </p:txBody>
      </p:sp>
      <p:pic>
        <p:nvPicPr>
          <p:cNvPr descr="fig:  assets/2022-10-02-02-22-05-image.png" id="0" name="Picture 1"/>
          <p:cNvPicPr>
            <a:picLocks noGrp="1" noChangeAspect="1"/>
          </p:cNvPicPr>
          <p:nvPr/>
        </p:nvPicPr>
        <p:blipFill>
          <a:blip r:embed="rId2"/>
          <a:stretch>
            <a:fillRect/>
          </a:stretch>
        </p:blipFill>
        <p:spPr bwMode="auto">
          <a:xfrm>
            <a:off x="4165600" y="203200"/>
            <a:ext cx="3911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(4)</a:t>
            </a:r>
          </a:p>
        </p:txBody>
      </p:sp>
      <p:pic>
        <p:nvPicPr>
          <p:cNvPr descr="fig:  assets/2022-10-02-02-23-18-image.png" id="0" name="Picture 1"/>
          <p:cNvPicPr>
            <a:picLocks noGrp="1" noChangeAspect="1"/>
          </p:cNvPicPr>
          <p:nvPr/>
        </p:nvPicPr>
        <p:blipFill>
          <a:blip r:embed="rId2"/>
          <a:stretch>
            <a:fillRect/>
          </a:stretch>
        </p:blipFill>
        <p:spPr bwMode="auto">
          <a:xfrm>
            <a:off x="3568700" y="469900"/>
            <a:ext cx="5105400" cy="3352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(5)</a:t>
            </a:r>
          </a:p>
        </p:txBody>
      </p:sp>
      <p:pic>
        <p:nvPicPr>
          <p:cNvPr descr="fig:  assets/2022-10-02-02-23-52-image.png" id="0" name="Picture 1"/>
          <p:cNvPicPr>
            <a:picLocks noGrp="1" noChangeAspect="1"/>
          </p:cNvPicPr>
          <p:nvPr/>
        </p:nvPicPr>
        <p:blipFill>
          <a:blip r:embed="rId2"/>
          <a:stretch>
            <a:fillRect/>
          </a:stretch>
        </p:blipFill>
        <p:spPr bwMode="auto">
          <a:xfrm>
            <a:off x="4495800" y="203200"/>
            <a:ext cx="3238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Eclipse (Java) (6)</a:t>
            </a:r>
          </a:p>
          <a:p>
            <a:pPr lvl="0"/>
            <a:r>
              <a:rPr/>
              <a:t>Update source</a:t>
            </a:r>
          </a:p>
          <a:p>
            <a:pPr lvl="0" indent="0">
              <a:buNone/>
            </a:pPr>
            <a:r>
              <a:rPr b="1">
                <a:solidFill>
                  <a:srgbClr val="007020"/>
                </a:solidFill>
                <a:latin typeface="Courier"/>
              </a:rPr>
              <a:t>package</a:t>
            </a:r>
            <a:r>
              <a:rPr b="1">
                <a:solidFill>
                  <a:srgbClr val="008000"/>
                </a:solidFill>
                <a:latin typeface="Courier"/>
              </a:rPr>
              <a:t> ucoruh</a:t>
            </a:r>
            <a:r>
              <a:rPr>
                <a:solidFill>
                  <a:srgbClr val="666666"/>
                </a:solidFill>
                <a:latin typeface="Courier"/>
              </a:rPr>
              <a:t>;</a:t>
            </a:r>
            <a:br/>
            <a:br/>
            <a:r>
              <a:rPr b="1">
                <a:solidFill>
                  <a:srgbClr val="007020"/>
                </a:solidFill>
                <a:latin typeface="Courier"/>
              </a:rPr>
              <a:t>public</a:t>
            </a:r>
            <a:r>
              <a:rPr>
                <a:latin typeface="Courier"/>
              </a:rPr>
              <a:t> </a:t>
            </a:r>
            <a:r>
              <a:rPr b="1">
                <a:solidFill>
                  <a:srgbClr val="007020"/>
                </a:solidFill>
                <a:latin typeface="Courier"/>
              </a:rPr>
              <a:t>class</a:t>
            </a:r>
            <a:r>
              <a:rPr>
                <a:latin typeface="Courier"/>
              </a:rPr>
              <a:t> HelloClass </a:t>
            </a:r>
            <a:r>
              <a:rPr>
                <a:solidFill>
                  <a:srgbClr val="666666"/>
                </a:solidFill>
                <a:latin typeface="Courier"/>
              </a:rPr>
              <a:t>{</a:t>
            </a:r>
            <a:br/>
            <a:br/>
            <a:r>
              <a:rPr>
                <a:latin typeface="Courier"/>
              </a:rPr>
              <a:t>    </a:t>
            </a:r>
            <a:r>
              <a:rPr>
                <a:solidFill>
                  <a:srgbClr val="902000"/>
                </a:solidFill>
                <a:latin typeface="Courier"/>
              </a:rPr>
              <a:t>static</a:t>
            </a:r>
            <a:r>
              <a:rPr>
                <a:latin typeface="Courier"/>
              </a:rPr>
              <a:t> </a:t>
            </a:r>
            <a:r>
              <a:rPr>
                <a:solidFill>
                  <a:srgbClr val="666666"/>
                </a:solidFill>
                <a:latin typeface="Courier"/>
              </a:rPr>
              <a:t>{</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Block"</a:t>
            </a:r>
            <a:r>
              <a:rPr>
                <a:solidFill>
                  <a:srgbClr val="666666"/>
                </a:solidFill>
                <a:latin typeface="Courier"/>
              </a:rPr>
              <a:t>);</a:t>
            </a:r>
            <a:br/>
            <a:r>
              <a:rPr>
                <a:latin typeface="Courier"/>
              </a:rPr>
              <a:t>    </a:t>
            </a:r>
            <a:r>
              <a:rPr>
                <a:solidFill>
                  <a:srgbClr val="666666"/>
                </a:solidFill>
                <a:latin typeface="Courier"/>
              </a:rPr>
              <a:t>}</a:t>
            </a:r>
            <a:br/>
            <a:br/>
            <a:r>
              <a:rPr>
                <a:latin typeface="Courier"/>
              </a:rPr>
              <a:t>    </a:t>
            </a:r>
            <a:r>
              <a:rPr b="1">
                <a:solidFill>
                  <a:srgbClr val="007020"/>
                </a:solidFill>
                <a:latin typeface="Courier"/>
              </a:rPr>
              <a:t>public</a:t>
            </a:r>
            <a:r>
              <a:rPr>
                <a:latin typeface="Courier"/>
              </a:rPr>
              <a:t> </a:t>
            </a:r>
            <a:r>
              <a:rPr>
                <a:solidFill>
                  <a:srgbClr val="902000"/>
                </a:solidFill>
                <a:latin typeface="Courier"/>
              </a:rPr>
              <a:t>static</a:t>
            </a:r>
            <a:r>
              <a:rPr>
                <a:latin typeface="Courier"/>
              </a:rPr>
              <a:t> </a:t>
            </a:r>
            <a:r>
              <a:rPr>
                <a:solidFill>
                  <a:srgbClr val="902000"/>
                </a:solidFill>
                <a:latin typeface="Courier"/>
              </a:rPr>
              <a:t>void</a:t>
            </a:r>
            <a:r>
              <a:rPr>
                <a:latin typeface="Courier"/>
              </a:rPr>
              <a:t> </a:t>
            </a:r>
            <a:r>
              <a:rPr>
                <a:solidFill>
                  <a:srgbClr val="06287E"/>
                </a:solidFill>
                <a:latin typeface="Courier"/>
              </a:rPr>
              <a:t>main</a:t>
            </a:r>
            <a:r>
              <a:rPr>
                <a:solidFill>
                  <a:srgbClr val="666666"/>
                </a:solidFill>
                <a:latin typeface="Courier"/>
              </a:rPr>
              <a:t>(</a:t>
            </a:r>
            <a:r>
              <a:rPr>
                <a:solidFill>
                  <a:srgbClr val="008000"/>
                </a:solidFill>
                <a:latin typeface="Courier"/>
              </a:rPr>
              <a:t>String</a:t>
            </a:r>
            <a:r>
              <a:rPr>
                <a:solidFill>
                  <a:srgbClr val="666666"/>
                </a:solidFill>
                <a:latin typeface="Courier"/>
              </a:rPr>
              <a:t>[]</a:t>
            </a:r>
            <a:r>
              <a:rPr>
                <a:latin typeface="Courier"/>
              </a:rPr>
              <a:t> args</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a:t>
            </a:r>
            <a:r>
              <a:rPr b="1">
                <a:solidFill>
                  <a:srgbClr val="FF0000"/>
                </a:solidFill>
                <a:latin typeface="Courier"/>
              </a:rPr>
              <a:t>TODO</a:t>
            </a:r>
            <a:r>
              <a:rPr i="1">
                <a:solidFill>
                  <a:srgbClr val="60A0B0"/>
                </a:solidFill>
                <a:latin typeface="Courier"/>
              </a:rPr>
              <a:t> Auto-generated method stub</a:t>
            </a:r>
            <a:br/>
            <a:r>
              <a:rPr>
                <a:latin typeface="Courier"/>
              </a:rPr>
              <a:t>        </a:t>
            </a:r>
            <a:r>
              <a:rPr>
                <a:solidFill>
                  <a:srgbClr val="008000"/>
                </a:solidFill>
                <a:latin typeface="Courier"/>
              </a:rPr>
              <a:t>System</a:t>
            </a:r>
            <a:r>
              <a:rPr>
                <a:solidFill>
                  <a:srgbClr val="666666"/>
                </a:solidFill>
                <a:latin typeface="Courier"/>
              </a:rPr>
              <a:t>.</a:t>
            </a:r>
            <a:r>
              <a:rPr>
                <a:solidFill>
                  <a:srgbClr val="06287E"/>
                </a:solidFill>
                <a:latin typeface="Courier"/>
              </a:rPr>
              <a:t>out</a:t>
            </a:r>
            <a:r>
              <a:rPr>
                <a:solidFill>
                  <a:srgbClr val="666666"/>
                </a:solidFill>
                <a:latin typeface="Courier"/>
              </a:rPr>
              <a:t>.</a:t>
            </a:r>
            <a:r>
              <a:rPr>
                <a:solidFill>
                  <a:srgbClr val="06287E"/>
                </a:solidFill>
                <a:latin typeface="Courier"/>
              </a:rPr>
              <a:t>println</a:t>
            </a:r>
            <a:r>
              <a:rPr>
                <a:solidFill>
                  <a:srgbClr val="666666"/>
                </a:solidFill>
                <a:latin typeface="Courier"/>
              </a:rPr>
              <a:t>(</a:t>
            </a:r>
            <a:r>
              <a:rPr>
                <a:solidFill>
                  <a:srgbClr val="4070A0"/>
                </a:solidFill>
                <a:latin typeface="Courier"/>
              </a:rPr>
              <a:t>"Static Method"</a:t>
            </a:r>
            <a:r>
              <a:rPr>
                <a:solidFill>
                  <a:srgbClr val="666666"/>
                </a:solidFill>
                <a:latin typeface="Courier"/>
              </a:rPr>
              <a:t>);</a:t>
            </a:r>
            <a:br/>
            <a:br/>
            <a:r>
              <a:rPr>
                <a:latin typeface="Courier"/>
              </a:rPr>
              <a:t>    </a:t>
            </a:r>
            <a:r>
              <a:rPr>
                <a:solidFill>
                  <a:srgbClr val="666666"/>
                </a:solidFill>
                <a:latin typeface="Courier"/>
              </a:rPr>
              <a:t>}</a:t>
            </a:r>
            <a:br/>
            <a:br/>
            <a:r>
              <a:rPr>
                <a:solidFill>
                  <a:srgbClr val="666666"/>
                </a:solidFill>
                <a:latin typeface="Courier"/>
              </a:rPr>
              <a:t>}</a:t>
            </a:r>
          </a:p>
        </p:txBody>
      </p:sp>
    </p:spTree>
  </p:cSl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(7)</a:t>
            </a:r>
          </a:p>
        </p:txBody>
      </p:sp>
      <p:pic>
        <p:nvPicPr>
          <p:cNvPr descr="fig:  assets/2022-10-02-02-27-15-image.png" id="0" name="Picture 1"/>
          <p:cNvPicPr>
            <a:picLocks noGrp="1" noChangeAspect="1"/>
          </p:cNvPicPr>
          <p:nvPr/>
        </p:nvPicPr>
        <p:blipFill>
          <a:blip r:embed="rId2"/>
          <a:stretch>
            <a:fillRect/>
          </a:stretch>
        </p:blipFill>
        <p:spPr bwMode="auto">
          <a:xfrm>
            <a:off x="3568700" y="825500"/>
            <a:ext cx="5105400" cy="2641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Eclipse (Java) (8)</a:t>
            </a:r>
          </a:p>
        </p:txBody>
      </p:sp>
      <p:pic>
        <p:nvPicPr>
          <p:cNvPr descr="fig:  assets/2022-10-02-02-28-26-image.png" id="0" name="Picture 1"/>
          <p:cNvPicPr>
            <a:picLocks noGrp="1" noChangeAspect="1"/>
          </p:cNvPicPr>
          <p:nvPr/>
        </p:nvPicPr>
        <p:blipFill>
          <a:blip r:embed="rId2"/>
          <a:stretch>
            <a:fillRect/>
          </a:stretch>
        </p:blipFill>
        <p:spPr bwMode="auto">
          <a:xfrm>
            <a:off x="3568700" y="1079500"/>
            <a:ext cx="5105400" cy="2133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(6)</a:t>
            </a:r>
          </a:p>
          <a:p>
            <a:pPr lvl="0"/>
            <a:r>
              <a:rPr/>
              <a:t>Add the following line in the main function. This will write “Hello, World!” on the screen and then wait for a keypress to exit from the application</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own getch, system("pause") or input loop */</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a:t>
            </a:r>
            <a:r>
              <a:rPr>
                <a:solidFill>
                  <a:srgbClr val="666666"/>
                </a:solidFill>
                <a:latin typeface="Courier"/>
              </a:rPr>
              <a:t>);</a:t>
            </a:r>
            <a:br/>
            <a:r>
              <a:rPr>
                <a:latin typeface="Courier"/>
              </a:rPr>
              <a:t>    getchar</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Intellij Idea (Jet Brains) (Java)</a:t>
            </a:r>
          </a:p>
          <a:p>
            <a:pPr lvl="0"/>
            <a:r>
              <a:rPr>
                <a:hlinkClick r:id="rId2"/>
              </a:rPr>
              <a:t>Download IntelliJ IDEA: The Capable &amp; Ergonomic Java IDE by JetBrains</a:t>
            </a:r>
          </a:p>
          <a:p>
            <a:pPr lvl="1"/>
            <a:r>
              <a:rPr/>
              <a:t>Select Community Version or Student Ultimate Version</a:t>
            </a:r>
          </a:p>
        </p:txBody>
      </p:sp>
      <p:pic>
        <p:nvPicPr>
          <p:cNvPr descr="fig:  assets/2022-10-02-02-29-45-image.png" id="0" name="Picture 1"/>
          <p:cNvPicPr>
            <a:picLocks noGrp="1" noChangeAspect="1"/>
          </p:cNvPicPr>
          <p:nvPr/>
        </p:nvPicPr>
        <p:blipFill>
          <a:blip r:embed="rId3"/>
          <a:stretch>
            <a:fillRect/>
          </a:stretch>
        </p:blipFill>
        <p:spPr bwMode="auto">
          <a:xfrm>
            <a:off x="4076700" y="203200"/>
            <a:ext cx="4102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(Java)</a:t>
            </a:r>
          </a:p>
          <a:p>
            <a:pPr lvl="0"/>
            <a:r>
              <a:rPr/>
              <a:t>Java Extension Run&amp;Debug Java Files</a:t>
            </a:r>
          </a:p>
        </p:txBody>
      </p:sp>
      <p:pic>
        <p:nvPicPr>
          <p:cNvPr descr="fig:  assets/2022-10-02-02-34-21-image.png" id="0" name="Picture 1"/>
          <p:cNvPicPr>
            <a:picLocks noGrp="1" noChangeAspect="1"/>
          </p:cNvPicPr>
          <p:nvPr/>
        </p:nvPicPr>
        <p:blipFill>
          <a:blip r:embed="rId2"/>
          <a:stretch>
            <a:fillRect/>
          </a:stretch>
        </p:blipFill>
        <p:spPr bwMode="auto">
          <a:xfrm>
            <a:off x="3568700" y="203200"/>
            <a:ext cx="5105400" cy="386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(Java)</a:t>
            </a:r>
          </a:p>
          <a:p>
            <a:pPr lvl="0"/>
            <a:r>
              <a:rPr>
                <a:hlinkClick r:id="rId2"/>
              </a:rPr>
              <a:t>How to Compile and Run Java Programs Using Notepad++</a:t>
            </a:r>
          </a:p>
        </p:txBody>
      </p:sp>
    </p:spTree>
  </p:cSl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(Java)</a:t>
            </a:r>
          </a:p>
          <a:p>
            <a:pPr lvl="0"/>
            <a:r>
              <a:rPr>
                <a:hlinkClick r:id="rId2"/>
              </a:rPr>
              <a:t>UseJava — CMake 3.24.2 Documentation</a:t>
            </a:r>
          </a:p>
          <a:p>
            <a:pPr lvl="0"/>
            <a:r>
              <a:rPr>
                <a:hlinkClick r:id="rId3"/>
              </a:rPr>
              <a:t>GitHub - ptitpoulpe/cmake-swig-java-example: An example of combining cmake, swig and java</a:t>
            </a:r>
          </a:p>
        </p:txBody>
      </p:sp>
    </p:spTree>
  </p:cSld>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 Environment and Development</a:t>
            </a:r>
          </a:p>
        </p:txBody>
      </p:sp>
    </p:spTree>
  </p:cSld>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(C#)</a:t>
            </a:r>
          </a:p>
          <a:p>
            <a:pPr lvl="0" indent="0" marL="0">
              <a:buNone/>
            </a:pPr>
            <a:r>
              <a:rPr/>
              <a:t>//TODO//</a:t>
            </a:r>
          </a:p>
        </p:txBody>
      </p:sp>
      <p:pic>
        <p:nvPicPr>
          <p:cNvPr descr="fig:  assets/todo.png" id="0" name="Picture 1"/>
          <p:cNvPicPr>
            <a:picLocks noGrp="1" noChangeAspect="1"/>
          </p:cNvPicPr>
          <p:nvPr/>
        </p:nvPicPr>
        <p:blipFill>
          <a:blip r:embed="rId2"/>
          <a:stretch>
            <a:fillRect/>
          </a:stretch>
        </p:blipFill>
        <p:spPr bwMode="auto">
          <a:xfrm>
            <a:off x="3568700" y="863600"/>
            <a:ext cx="5105400" cy="255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height:200px center</a:t>
            </a:r>
          </a:p>
        </p:txBody>
      </p:sp>
    </p:spTree>
  </p:cSld>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Notepad++ (C#)</a:t>
            </a:r>
          </a:p>
          <a:p>
            <a:pPr lvl="0"/>
            <a:r>
              <a:rPr/>
              <a:t>This use command-line utilities for csharp, nppexec should be configured for this utility.</a:t>
            </a:r>
          </a:p>
          <a:p>
            <a:pPr lvl="0"/>
            <a:r>
              <a:rPr>
                <a:hlinkClick r:id="rId2"/>
              </a:rPr>
              <a:t>Compiling/Executing a C# Source File in Command Prompt - Stack Overflow</a:t>
            </a:r>
          </a:p>
          <a:p>
            <a:pPr lvl="0" indent="0">
              <a:buNone/>
            </a:pPr>
            <a:r>
              <a:rPr>
                <a:latin typeface="Courier"/>
              </a:rPr>
              <a:t>c:\windows\Microsoft.NET\Framework\v3.5</a:t>
            </a:r>
            <a:r>
              <a:rPr>
                <a:solidFill>
                  <a:srgbClr val="902000"/>
                </a:solidFill>
                <a:latin typeface="Courier"/>
              </a:rPr>
              <a:t>\</a:t>
            </a:r>
          </a:p>
          <a:p>
            <a:pPr lvl="0" indent="0">
              <a:buNone/>
            </a:pPr>
            <a:r>
              <a:rPr>
                <a:latin typeface="Courier"/>
              </a:rPr>
              <a:t>c:\windows\Microsoft.NET\Framework\v3.5\bin\csc.exe</a:t>
            </a:r>
            <a:br/>
            <a:r>
              <a:rPr>
                <a:latin typeface="Courier"/>
              </a:rPr>
              <a:t>            /t:exe /out:MyApplication.exe MyApplication.cs  ...</a:t>
            </a:r>
          </a:p>
        </p:txBody>
      </p:sp>
    </p:spTree>
  </p:cSld>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Cmake (C#)</a:t>
            </a:r>
          </a:p>
          <a:p>
            <a:pPr lvl="0"/>
            <a:r>
              <a:rPr>
                <a:hlinkClick r:id="rId2"/>
              </a:rPr>
              <a:t>GitHub - crud89/DotNetWithCMake: Your swiss army knife for creating .NET assemblies with CMake and integrating unmanaged code.</a:t>
            </a:r>
          </a:p>
        </p:txBody>
      </p:sp>
    </p:spTree>
  </p:cSld>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Common Tools and Platforms</a:t>
            </a:r>
          </a:p>
        </p:txBody>
      </p:sp>
    </p:spTree>
  </p:cSld>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Fatih Kalem</a:t>
            </a:r>
          </a:p>
        </p:txBody>
      </p:sp>
      <p:pic>
        <p:nvPicPr>
          <p:cNvPr descr="fig:  assets/2022-01-29-00-28-55-image.png" id="0" name="Picture 1"/>
          <p:cNvPicPr>
            <a:picLocks noGrp="1" noChangeAspect="1"/>
          </p:cNvPicPr>
          <p:nvPr/>
        </p:nvPicPr>
        <p:blipFill>
          <a:blip r:embed="rId2"/>
          <a:stretch>
            <a:fillRect/>
          </a:stretch>
        </p:blipFill>
        <p:spPr bwMode="auto">
          <a:xfrm>
            <a:off x="3568700" y="723900"/>
            <a:ext cx="5105400" cy="2832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height:150px</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(7)</a:t>
            </a:r>
          </a:p>
          <a:p>
            <a:pPr lvl="0"/>
            <a:r>
              <a:rPr/>
              <a:t>Then save the file</a:t>
            </a:r>
          </a:p>
        </p:txBody>
      </p:sp>
      <p:pic>
        <p:nvPicPr>
          <p:cNvPr descr="fig:  assets/2021-10-22-02-41-04-image.png" id="0" name="Picture 1"/>
          <p:cNvPicPr>
            <a:picLocks noGrp="1" noChangeAspect="1"/>
          </p:cNvPicPr>
          <p:nvPr/>
        </p:nvPicPr>
        <p:blipFill>
          <a:blip r:embed="rId2"/>
          <a:stretch>
            <a:fillRect/>
          </a:stretch>
        </p:blipFill>
        <p:spPr bwMode="auto">
          <a:xfrm>
            <a:off x="3683000" y="203200"/>
            <a:ext cx="4864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https://cdnvideo.eba.gov.tr/fatihkalem/fatihkalem_portable.zip</a:t>
            </a:r>
          </a:p>
          <a:p>
            <a:pPr lvl="0" indent="0" marL="0">
              <a:buNone/>
            </a:pPr>
            <a:r>
              <a:rPr/>
              <a:t>https://cdnvideo.eba.gov.tr/fatihkalem/fatihkalem_setup.exe</a:t>
            </a:r>
          </a:p>
        </p:txBody>
      </p:sp>
      <p:pic>
        <p:nvPicPr>
          <p:cNvPr descr="fig:  https://i.ytimg.com/vi/_FCjuWwOUDw/maxresdefault.jpg" id="0" name="Picture 1"/>
          <p:cNvPicPr>
            <a:picLocks noGrp="1" noChangeAspect="1"/>
          </p:cNvPicPr>
          <p:nvPr/>
        </p:nvPicPr>
        <p:blipFill>
          <a:blip r:embed="rId2"/>
          <a:stretch>
            <a:fillRect/>
          </a:stretch>
        </p:blipFill>
        <p:spPr bwMode="auto">
          <a:xfrm>
            <a:off x="3568700" y="698500"/>
            <a:ext cx="5105400" cy="2870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Notepad++ (Notepad for Source Code)</a:t>
            </a:r>
          </a:p>
          <a:p>
            <a:pPr lvl="0" indent="0" marL="0">
              <a:buNone/>
            </a:pPr>
            <a:r>
              <a:rPr>
                <a:hlinkClick r:id="rId2"/>
              </a:rPr>
              <a:t>Downloads | Notepad++</a:t>
            </a:r>
          </a:p>
        </p:txBody>
      </p:sp>
      <p:pic>
        <p:nvPicPr>
          <p:cNvPr descr="fig:  assets/2022-01-29-00-29-36-image.png" id="0" name="Picture 1"/>
          <p:cNvPicPr>
            <a:picLocks noGrp="1" noChangeAspect="1"/>
          </p:cNvPicPr>
          <p:nvPr/>
        </p:nvPicPr>
        <p:blipFill>
          <a:blip r:embed="rId3"/>
          <a:stretch>
            <a:fillRect/>
          </a:stretch>
        </p:blipFill>
        <p:spPr bwMode="auto">
          <a:xfrm>
            <a:off x="3568700" y="215900"/>
            <a:ext cx="5105400" cy="386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HxD (Hex Editor)</a:t>
            </a:r>
          </a:p>
        </p:txBody>
      </p:sp>
      <p:pic>
        <p:nvPicPr>
          <p:cNvPr descr="fig:  assets/2022-01-29-00-29-51-image.png" id="0" name="Picture 1"/>
          <p:cNvPicPr>
            <a:picLocks noGrp="1" noChangeAspect="1"/>
          </p:cNvPicPr>
          <p:nvPr/>
        </p:nvPicPr>
        <p:blipFill>
          <a:blip r:embed="rId2"/>
          <a:stretch>
            <a:fillRect/>
          </a:stretch>
        </p:blipFill>
        <p:spPr bwMode="auto">
          <a:xfrm>
            <a:off x="4229100" y="203200"/>
            <a:ext cx="379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hlinkClick r:id="rId2"/>
              </a:rPr>
              <a:t>HxD - Freeware Hex Editor and Disk Editor | mh-nexus</a:t>
            </a:r>
          </a:p>
        </p:txBody>
      </p:sp>
      <p:pic>
        <p:nvPicPr>
          <p:cNvPr descr="fig:  assets/2022-01-29-00-30-05-image.png" id="0" name="Picture 1"/>
          <p:cNvPicPr>
            <a:picLocks noGrp="1" noChangeAspect="1"/>
          </p:cNvPicPr>
          <p:nvPr/>
        </p:nvPicPr>
        <p:blipFill>
          <a:blip r:embed="rId3"/>
          <a:stretch>
            <a:fillRect/>
          </a:stretch>
        </p:blipFill>
        <p:spPr bwMode="auto">
          <a:xfrm>
            <a:off x="3568700" y="495300"/>
            <a:ext cx="5105400" cy="328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MarktextApp (Markdown Syntax Editor)</a:t>
            </a:r>
          </a:p>
        </p:txBody>
      </p:sp>
      <p:pic>
        <p:nvPicPr>
          <p:cNvPr descr="fig:  assets/2022-01-29-00-30-18-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https://marktext.app/</a:t>
            </a:r>
          </a:p>
          <a:p>
            <a:pPr lvl="0"/>
            <a:r>
              <a:rPr/>
              <a:t>https://github.com/marktext/marktext/releases</a:t>
            </a:r>
          </a:p>
          <a:p>
            <a:pPr lvl="0"/>
            <a:r>
              <a:rPr/>
              <a:t>Download latest version</a:t>
            </a:r>
          </a:p>
          <a:p>
            <a:pPr lvl="1"/>
            <a:r>
              <a:rPr/>
              <a:t>https://github.com/marktext/marktext/releases/tag/v0.17.1</a:t>
            </a:r>
          </a:p>
        </p:txBody>
      </p:sp>
      <p:pic>
        <p:nvPicPr>
          <p:cNvPr descr="fig:  assets/2022-01-29-00-30-30-image.png" id="0" name="Picture 1"/>
          <p:cNvPicPr>
            <a:picLocks noGrp="1" noChangeAspect="1"/>
          </p:cNvPicPr>
          <p:nvPr/>
        </p:nvPicPr>
        <p:blipFill>
          <a:blip r:embed="rId2"/>
          <a:stretch>
            <a:fillRect/>
          </a:stretch>
        </p:blipFill>
        <p:spPr bwMode="auto">
          <a:xfrm>
            <a:off x="3568700" y="393700"/>
            <a:ext cx="5105400" cy="3505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Cygwin (Linux environment for Windows)</a:t>
            </a:r>
          </a:p>
        </p:txBody>
      </p:sp>
      <p:pic>
        <p:nvPicPr>
          <p:cNvPr descr="fig:  assets/2022-01-29-00-30-42-image.png" id="0" name="Picture 1"/>
          <p:cNvPicPr>
            <a:picLocks noGrp="1" noChangeAspect="1"/>
          </p:cNvPicPr>
          <p:nvPr/>
        </p:nvPicPr>
        <p:blipFill>
          <a:blip r:embed="rId2"/>
          <a:stretch>
            <a:fillRect/>
          </a:stretch>
        </p:blipFill>
        <p:spPr bwMode="auto">
          <a:xfrm>
            <a:off x="3987800" y="203200"/>
            <a:ext cx="4267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https://www.cygwin.com/</a:t>
            </a:r>
          </a:p>
        </p:txBody>
      </p:sp>
      <p:pic>
        <p:nvPicPr>
          <p:cNvPr descr="fig:  assets/2022-01-29-00-30-53-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Dependency Walker (32-bit or 64-bit Windows module dependency checker)</a:t>
            </a:r>
          </a:p>
        </p:txBody>
      </p:sp>
      <p:pic>
        <p:nvPicPr>
          <p:cNvPr descr="fig:  assets/2022-01-29-00-31-05-image.png" id="0" name="Picture 1"/>
          <p:cNvPicPr>
            <a:picLocks noGrp="1" noChangeAspect="1"/>
          </p:cNvPicPr>
          <p:nvPr/>
        </p:nvPicPr>
        <p:blipFill>
          <a:blip r:embed="rId2"/>
          <a:stretch>
            <a:fillRect/>
          </a:stretch>
        </p:blipFill>
        <p:spPr bwMode="auto">
          <a:xfrm>
            <a:off x="4216400" y="203200"/>
            <a:ext cx="38100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https://www.dependencywalker.com/</a:t>
            </a:r>
          </a:p>
        </p:txBody>
      </p:sp>
      <p:pic>
        <p:nvPicPr>
          <p:cNvPr descr="fig:  assets/2022-01-29-00-31-16-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(8)</a:t>
            </a:r>
          </a:p>
          <a:p>
            <a:pPr lvl="0"/>
            <a:r>
              <a:rPr/>
              <a:t>Use from menu </a:t>
            </a:r>
            <a:r>
              <a:rPr>
                <a:latin typeface="Courier"/>
              </a:rPr>
              <a:t>Execute-&gt;Compile F5</a:t>
            </a:r>
            <a:r>
              <a:rPr/>
              <a:t> to generate </a:t>
            </a:r>
            <a:r>
              <a:rPr>
                <a:latin typeface="Courier"/>
              </a:rPr>
              <a:t>Hello.exe</a:t>
            </a:r>
          </a:p>
        </p:txBody>
      </p:sp>
      <p:pic>
        <p:nvPicPr>
          <p:cNvPr descr="fig:  assets/2021-10-22-02-43-04-image.png" id="0" name="Picture 1"/>
          <p:cNvPicPr>
            <a:picLocks noGrp="1" noChangeAspect="1"/>
          </p:cNvPicPr>
          <p:nvPr/>
        </p:nvPicPr>
        <p:blipFill>
          <a:blip r:embed="rId2"/>
          <a:stretch>
            <a:fillRect/>
          </a:stretch>
        </p:blipFill>
        <p:spPr bwMode="auto">
          <a:xfrm>
            <a:off x="3568700" y="914400"/>
            <a:ext cx="5105400" cy="2451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Doxygen (Code Documentation)</a:t>
            </a:r>
          </a:p>
        </p:txBody>
      </p:sp>
      <p:pic>
        <p:nvPicPr>
          <p:cNvPr descr="fig:  assets/2022-01-29-00-31-27-image.png" id="0" name="Picture 1"/>
          <p:cNvPicPr>
            <a:picLocks noGrp="1" noChangeAspect="1"/>
          </p:cNvPicPr>
          <p:nvPr/>
        </p:nvPicPr>
        <p:blipFill>
          <a:blip r:embed="rId2"/>
          <a:stretch>
            <a:fillRect/>
          </a:stretch>
        </p:blipFill>
        <p:spPr bwMode="auto">
          <a:xfrm>
            <a:off x="3568700" y="1460500"/>
            <a:ext cx="5105400" cy="1358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hlinkClick r:id="rId2"/>
              </a:rPr>
              <a:t>Doxygen: Doxygen</a:t>
            </a:r>
          </a:p>
        </p:txBody>
      </p:sp>
      <p:pic>
        <p:nvPicPr>
          <p:cNvPr descr="fig:  assets/2022-01-29-00-31-38-image.png" id="0" name="Picture 1"/>
          <p:cNvPicPr>
            <a:picLocks noGrp="1" noChangeAspect="1"/>
          </p:cNvPicPr>
          <p:nvPr/>
        </p:nvPicPr>
        <p:blipFill>
          <a:blip r:embed="rId3"/>
          <a:stretch>
            <a:fillRect/>
          </a:stretch>
        </p:blipFill>
        <p:spPr bwMode="auto">
          <a:xfrm>
            <a:off x="3568700" y="546100"/>
            <a:ext cx="5105400" cy="3175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Sonarlint (Code Quality and Code Security Extension)</a:t>
            </a:r>
          </a:p>
        </p:txBody>
      </p:sp>
      <p:pic>
        <p:nvPicPr>
          <p:cNvPr descr="fig:  assets/2022-01-29-00-31-50-image.png" id="0" name="Picture 1"/>
          <p:cNvPicPr>
            <a:picLocks noGrp="1" noChangeAspect="1"/>
          </p:cNvPicPr>
          <p:nvPr/>
        </p:nvPicPr>
        <p:blipFill>
          <a:blip r:embed="rId2"/>
          <a:stretch>
            <a:fillRect/>
          </a:stretch>
        </p:blipFill>
        <p:spPr bwMode="auto">
          <a:xfrm>
            <a:off x="3568700" y="1130300"/>
            <a:ext cx="5105400" cy="201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https://www.sonarlint.org/</a:t>
            </a:r>
          </a:p>
        </p:txBody>
      </p:sp>
    </p:spTree>
  </p:cSld>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Codepen.io (online code sharing)</a:t>
            </a:r>
          </a:p>
        </p:txBody>
      </p:sp>
      <p:pic>
        <p:nvPicPr>
          <p:cNvPr descr="fig:  assets/2022-01-29-00-32-40-image.png" id="0" name="Picture 1"/>
          <p:cNvPicPr>
            <a:picLocks noGrp="1" noChangeAspect="1"/>
          </p:cNvPicPr>
          <p:nvPr/>
        </p:nvPicPr>
        <p:blipFill>
          <a:blip r:embed="rId2"/>
          <a:stretch>
            <a:fillRect/>
          </a:stretch>
        </p:blipFill>
        <p:spPr bwMode="auto">
          <a:xfrm>
            <a:off x="3886200" y="203200"/>
            <a:ext cx="4470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https://codepen.io/</a:t>
            </a:r>
          </a:p>
          <a:p>
            <a:pPr lvl="0"/>
            <a:r>
              <a:rPr/>
              <a:t>CodePen is a social development environment. At its heart, it allows you to write code in the browser, and see the results of it as you build.</a:t>
            </a:r>
          </a:p>
          <a:p>
            <a:pPr lvl="0"/>
            <a:r>
              <a:rPr/>
              <a:t>A useful and liberating online code editor for developers of any skill, and particularly empowering for people learning to code. We focus primarily on front-end languages like HTML, CSS, JavaScript, and preprocessing syntaxes that turn into those things</a:t>
            </a:r>
          </a:p>
        </p:txBody>
      </p:sp>
      <p:pic>
        <p:nvPicPr>
          <p:cNvPr descr="fig:  assets/2022-01-29-00-32-49-image.png" id="0" name="Picture 1"/>
          <p:cNvPicPr>
            <a:picLocks noGrp="1" noChangeAspect="1"/>
          </p:cNvPicPr>
          <p:nvPr/>
        </p:nvPicPr>
        <p:blipFill>
          <a:blip r:embed="rId2"/>
          <a:stretch>
            <a:fillRect/>
          </a:stretch>
        </p:blipFill>
        <p:spPr bwMode="auto">
          <a:xfrm>
            <a:off x="3987800" y="203200"/>
            <a:ext cx="4267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Codepen.io (online code sharing)</a:t>
            </a:r>
          </a:p>
          <a:p>
            <a:pPr lvl="0"/>
            <a:r>
              <a:rPr/>
              <a:t>Credit Card Sample on Codepen</a:t>
            </a:r>
          </a:p>
          <a:p>
            <a:pPr lvl="1"/>
            <a:r>
              <a:rPr/>
              <a:t>https://codepen.io/quinlo/pen/YONMEa</a:t>
            </a:r>
          </a:p>
          <a:p>
            <a:pPr lvl="0"/>
            <a:r>
              <a:rPr/>
              <a:t>Checkout trends https://codepen.io/trending</a:t>
            </a:r>
          </a:p>
        </p:txBody>
      </p:sp>
    </p:spTree>
  </p:cSld>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Codeshare.io (real-time code sharing)</a:t>
            </a:r>
          </a:p>
        </p:txBody>
      </p:sp>
      <p:pic>
        <p:nvPicPr>
          <p:cNvPr descr="fig:  assets/2022-01-29-00-33-03-image.png" id="0" name="Picture 1"/>
          <p:cNvPicPr>
            <a:picLocks noGrp="1" noChangeAspect="1"/>
          </p:cNvPicPr>
          <p:nvPr/>
        </p:nvPicPr>
        <p:blipFill>
          <a:blip r:embed="rId2"/>
          <a:stretch>
            <a:fillRect/>
          </a:stretch>
        </p:blipFill>
        <p:spPr bwMode="auto">
          <a:xfrm>
            <a:off x="3568700" y="1244600"/>
            <a:ext cx="5105400" cy="1803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https://codeshare.io/</a:t>
            </a:r>
          </a:p>
          <a:p>
            <a:pPr lvl="0"/>
            <a:r>
              <a:rPr/>
              <a:t>Share Code in Real-time with Developers, An online code editor for interviews, troubleshooting, teaching &amp; more…</a:t>
            </a:r>
          </a:p>
        </p:txBody>
      </p:sp>
      <p:pic>
        <p:nvPicPr>
          <p:cNvPr descr="fig:  assets/2022-01-29-00-33-17-image.png" id="0" name="Picture 1"/>
          <p:cNvPicPr>
            <a:picLocks noGrp="1" noChangeAspect="1"/>
          </p:cNvPicPr>
          <p:nvPr/>
        </p:nvPicPr>
        <p:blipFill>
          <a:blip r:embed="rId2"/>
          <a:stretch>
            <a:fillRect/>
          </a:stretch>
        </p:blipFill>
        <p:spPr bwMode="auto">
          <a:xfrm>
            <a:off x="3568700" y="520700"/>
            <a:ext cx="5105400" cy="323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height:450px</a:t>
            </a:r>
          </a:p>
        </p:txBody>
      </p:sp>
    </p:spTree>
  </p:cSld>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Codebeautify.org (online data conversion tools)</a:t>
            </a:r>
          </a:p>
        </p:txBody>
      </p:sp>
      <p:pic>
        <p:nvPicPr>
          <p:cNvPr descr="fig:  assets/2022-01-29-00-33-32-image.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height:100px</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(9)</a:t>
            </a:r>
          </a:p>
          <a:p>
            <a:pPr lvl="0"/>
            <a:r>
              <a:rPr/>
              <a:t>You can find the generated </a:t>
            </a:r>
            <a:r>
              <a:rPr>
                <a:latin typeface="Courier"/>
              </a:rPr>
              <a:t>Hello.exe</a:t>
            </a:r>
            <a:r>
              <a:rPr/>
              <a:t> path from Compile.log as follow. Check the Output Filename</a:t>
            </a:r>
          </a:p>
          <a:p>
            <a:pPr lvl="0" indent="0">
              <a:buNone/>
            </a:pPr>
            <a:r>
              <a:rPr>
                <a:latin typeface="Courier"/>
              </a:rPr>
              <a:t>Compiling project changes...
--------
- Project Filename: E:\UgurCoruh\RTEU\Lectures\2021-2022 Güz CE103 - Algorithms and Programming I\Lectures\ce103-algorithms-and-programming-I\Week-2\devcpp-hello-world-apps\Hello.dev
- Compiler Name: TDM-GCC 4.9.2 64-bit Release
Building makefile...
--------
- Filename: E:\UgurCoruh\RTEU\Lectures\2021-2022 Güz CE103 - Algorithms and Programming I\Lectures\ce103-algorithms-and-programming-I\Week-2\devcpp-hello-world-apps\Makefile.win
Processing makefile...
--------
- Makefile Processor: C:\Program Files (x86)\Dev-Cpp\MinGW64\bin\mingw32-make.exe
- Command: mingw32-make.exe -f "E:\UgurCoruh\RTEU\Lectures\2021-2022 Güz CE103 - Algorithms and Programming I\Lectures\ce103-algorithms-and-programming-I\Week-2\devcpp-hello-world-apps\Makefile.win" all
gcc.exe -c main.c -o main.o -I"C:/Program Files (x86)/Dev-Cpp/MinGW64/include" -I"C:/Program Files (x86)/Dev-Cpp/MinGW64/x86_64-w64-mingw32/include" -I"C:/Program Files (x86)/Dev-Cpp/MinGW64/lib/gcc/x86_64-w64-mingw32/4.9.2/include"
gcc.exe main.o -o Hello.exe -L"C:/Program Files (x86)/Dev-Cpp/MinGW64/lib" -L"C:/Program Files (x86)/Dev-Cpp/MinGW64/x86_64-w64-mingw32/lib" -static-libgcc
Compilation results...
--------
- Errors: 0
- Warnings: 0
- Output Filename: E:\UgurCoruh\RTEU\Lectures\2021-2022 Güz CE103 - Algorithms and Programming I\Lectures\ce103-algorithms-and-programming-I\Week-2\devcpp-hello-world-apps\Hello.exe
- Output Size: 128,103515625 KiB
- Compilation Time: 2,13s</a:t>
            </a:r>
          </a:p>
        </p:txBody>
      </p:sp>
    </p:spTree>
  </p:cSl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Has several tools for developers (Code Formatter, JSON Beautifier, XML Viewer, Hex Converters and more…)</a:t>
            </a:r>
          </a:p>
          <a:p>
            <a:pPr lvl="0"/>
            <a:r>
              <a:rPr/>
              <a:t>https://codebeautify.org/</a:t>
            </a:r>
          </a:p>
        </p:txBody>
      </p:sp>
    </p:spTree>
  </p:cSld>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AsciiFlow.com (ASCII drawing tool)</a:t>
            </a:r>
          </a:p>
          <a:p>
            <a:pPr lvl="0"/>
            <a:r>
              <a:rPr/>
              <a:t>Asciflow provides ascii based drawings that you can copy directly to textfiles and source codes. Visit the following link</a:t>
            </a:r>
          </a:p>
          <a:p>
            <a:pPr lvl="1"/>
            <a:r>
              <a:rPr/>
              <a:t>https://asciiflow.com/</a:t>
            </a:r>
          </a:p>
        </p:txBody>
      </p:sp>
      <p:pic>
        <p:nvPicPr>
          <p:cNvPr descr="assets/2022-10-02-00-24-58-image.png" id="0" name="Picture 1"/>
          <p:cNvPicPr>
            <a:picLocks noGrp="1" noChangeAspect="1"/>
          </p:cNvPicPr>
          <p:nvPr/>
        </p:nvPicPr>
        <p:blipFill>
          <a:blip r:embed="rId2"/>
          <a:stretch>
            <a:fillRect/>
          </a:stretch>
        </p:blipFill>
        <p:spPr bwMode="auto">
          <a:xfrm>
            <a:off x="3568700" y="1104900"/>
            <a:ext cx="5105400" cy="2565400"/>
          </a:xfrm>
          <a:prstGeom prst="rect">
            <a:avLst/>
          </a:prstGeom>
          <a:noFill/>
          <a:ln w="9525">
            <a:noFill/>
            <a:headEnd/>
            <a:tailEnd/>
          </a:ln>
        </p:spPr>
      </p:pic>
    </p:spTree>
  </p:cSld>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Freemind (opensource mindmap application)</a:t>
            </a:r>
          </a:p>
          <a:p>
            <a:pPr lvl="0"/>
            <a:r>
              <a:rPr/>
              <a:t>Freemind is open source java based desktop mindmap application. Can export files to several formats</a:t>
            </a:r>
          </a:p>
          <a:p>
            <a:pPr lvl="1"/>
            <a:r>
              <a:rPr>
                <a:hlinkClick r:id="rId2"/>
              </a:rPr>
              <a:t>Main Page - FreeMind</a:t>
            </a:r>
          </a:p>
        </p:txBody>
      </p:sp>
      <p:pic>
        <p:nvPicPr>
          <p:cNvPr descr="fig:  assets/2022-10-02-00-27-00-image.png" id="0" name="Picture 1"/>
          <p:cNvPicPr>
            <a:picLocks noGrp="1" noChangeAspect="1"/>
          </p:cNvPicPr>
          <p:nvPr/>
        </p:nvPicPr>
        <p:blipFill>
          <a:blip r:embed="rId3"/>
          <a:stretch>
            <a:fillRect/>
          </a:stretch>
        </p:blipFill>
        <p:spPr bwMode="auto">
          <a:xfrm>
            <a:off x="3568700" y="292100"/>
            <a:ext cx="5105400" cy="3695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Mockup Designers</a:t>
            </a:r>
          </a:p>
          <a:p>
            <a:pPr lvl="0"/>
            <a:r>
              <a:rPr/>
              <a:t>Mockflow</a:t>
            </a:r>
          </a:p>
          <a:p>
            <a:pPr lvl="1"/>
            <a:r>
              <a:rPr>
                <a:hlinkClick r:id="rId2"/>
              </a:rPr>
              <a:t>Signup - MockFlow</a:t>
            </a:r>
          </a:p>
          <a:p>
            <a:pPr lvl="0"/>
            <a:r>
              <a:rPr/>
              <a:t>Wireflow</a:t>
            </a:r>
          </a:p>
          <a:p>
            <a:pPr lvl="1"/>
            <a:r>
              <a:rPr/>
              <a:t>https://wireflow.co/</a:t>
            </a:r>
          </a:p>
        </p:txBody>
      </p:sp>
    </p:spTree>
  </p:cSld>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PlantUML (software designer)</a:t>
            </a:r>
          </a:p>
          <a:p>
            <a:pPr lvl="0"/>
            <a:r>
              <a:rPr/>
              <a:t>Text based designer for software engineers</a:t>
            </a:r>
          </a:p>
          <a:p>
            <a:pPr lvl="1"/>
            <a:r>
              <a:rPr/>
              <a:t>https://plantuml.com/</a:t>
            </a:r>
          </a:p>
          <a:p>
            <a:pPr lvl="0"/>
            <a:r>
              <a:rPr/>
              <a:t>PlantUML Web Server</a:t>
            </a:r>
          </a:p>
          <a:p>
            <a:pPr lvl="0"/>
            <a:r>
              <a:rPr/>
              <a:t>Also visit course notes that related to plantuml </a:t>
            </a:r>
            <a:r>
              <a:rPr>
                <a:hlinkClick r:id="rId2"/>
              </a:rPr>
              <a:t>CE204 Object-Oriented Programming - RTEU C204 Object Oriented Programming Course Notes</a:t>
            </a:r>
          </a:p>
        </p:txBody>
      </p:sp>
    </p:spTree>
  </p:cSld>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Drawio (drawing tool)</a:t>
            </a:r>
          </a:p>
          <a:p>
            <a:pPr lvl="0"/>
            <a:r>
              <a:rPr/>
              <a:t>Online and Offline Drawing Tool</a:t>
            </a:r>
          </a:p>
          <a:p>
            <a:pPr lvl="1"/>
            <a:r>
              <a:rPr/>
              <a:t>https://app.diagrams.net/</a:t>
            </a:r>
          </a:p>
          <a:p>
            <a:pPr lvl="0"/>
            <a:r>
              <a:rPr/>
              <a:t>Offline Installer</a:t>
            </a:r>
          </a:p>
          <a:p>
            <a:pPr lvl="1"/>
            <a:r>
              <a:rPr>
                <a:hlinkClick r:id="rId2"/>
              </a:rPr>
              <a:t>Releases · jgraph/drawio-desktop · GitHub</a:t>
            </a:r>
          </a:p>
        </p:txBody>
      </p:sp>
      <p:pic>
        <p:nvPicPr>
          <p:cNvPr descr="fig:  assets/2022-10-02-00-40-33-image.png" id="0" name="Picture 1"/>
          <p:cNvPicPr>
            <a:picLocks noGrp="1" noChangeAspect="1"/>
          </p:cNvPicPr>
          <p:nvPr/>
        </p:nvPicPr>
        <p:blipFill>
          <a:blip r:embed="rId3"/>
          <a:stretch>
            <a:fillRect/>
          </a:stretch>
        </p:blipFill>
        <p:spPr bwMode="auto">
          <a:xfrm>
            <a:off x="3568700" y="863600"/>
            <a:ext cx="5105400" cy="256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Putty (Remote Connection)</a:t>
            </a:r>
          </a:p>
          <a:p>
            <a:pPr lvl="0"/>
            <a:r>
              <a:rPr/>
              <a:t>Commonly use for SSH connection</a:t>
            </a:r>
          </a:p>
        </p:txBody>
      </p:sp>
      <p:pic>
        <p:nvPicPr>
          <p:cNvPr descr="fig:  assets/2022-10-02-00-43-16-image.png" id="0" name="Picture 1"/>
          <p:cNvPicPr>
            <a:picLocks noGrp="1" noChangeAspect="1"/>
          </p:cNvPicPr>
          <p:nvPr/>
        </p:nvPicPr>
        <p:blipFill>
          <a:blip r:embed="rId2"/>
          <a:stretch>
            <a:fillRect/>
          </a:stretch>
        </p:blipFill>
        <p:spPr bwMode="auto">
          <a:xfrm>
            <a:off x="4140200" y="203200"/>
            <a:ext cx="3949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a:r>
              <a:rPr/>
              <a:t>We can run a SSH server with MobaXterm and can connect to same computer with Putty.</a:t>
            </a:r>
          </a:p>
        </p:txBody>
      </p:sp>
      <p:pic>
        <p:nvPicPr>
          <p:cNvPr descr="fig:  assets/2022-10-02-00-44-39-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45-41-image.png" id="0" name="Picture 1"/>
          <p:cNvPicPr>
            <a:picLocks noGrp="1" noChangeAspect="1"/>
          </p:cNvPicPr>
          <p:nvPr/>
        </p:nvPicPr>
        <p:blipFill>
          <a:blip r:embed="rId2"/>
          <a:stretch>
            <a:fillRect/>
          </a:stretch>
        </p:blipFill>
        <p:spPr bwMode="auto">
          <a:xfrm>
            <a:off x="3111500" y="1193800"/>
            <a:ext cx="2921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46-26-image.png" id="0" name="Picture 1"/>
          <p:cNvPicPr>
            <a:picLocks noGrp="1" noChangeAspect="1"/>
          </p:cNvPicPr>
          <p:nvPr/>
        </p:nvPicPr>
        <p:blipFill>
          <a:blip r:embed="rId2"/>
          <a:stretch>
            <a:fillRect/>
          </a:stretch>
        </p:blipFill>
        <p:spPr bwMode="auto">
          <a:xfrm>
            <a:off x="2133600" y="1193800"/>
            <a:ext cx="4864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(10)</a:t>
            </a:r>
          </a:p>
          <a:p>
            <a:pPr lvl="0"/>
            <a:r>
              <a:rPr/>
              <a:t>Then you can run with </a:t>
            </a:r>
            <a:r>
              <a:rPr>
                <a:latin typeface="Courier"/>
              </a:rPr>
              <a:t>Execute-&gt;Run F10</a:t>
            </a:r>
            <a:r>
              <a:rPr/>
              <a:t> or Directly </a:t>
            </a:r>
            <a:r>
              <a:rPr>
                <a:latin typeface="Courier"/>
              </a:rPr>
              <a:t>Compile&amp;Run F11</a:t>
            </a:r>
          </a:p>
        </p:txBody>
      </p:sp>
      <p:pic>
        <p:nvPicPr>
          <p:cNvPr descr="fig:  assets/2021-10-22-02-44-37-image.png" id="0" name="Picture 1"/>
          <p:cNvPicPr>
            <a:picLocks noGrp="1" noChangeAspect="1"/>
          </p:cNvPicPr>
          <p:nvPr/>
        </p:nvPicPr>
        <p:blipFill>
          <a:blip r:embed="rId2"/>
          <a:stretch>
            <a:fillRect/>
          </a:stretch>
        </p:blipFill>
        <p:spPr bwMode="auto">
          <a:xfrm>
            <a:off x="4305300" y="203200"/>
            <a:ext cx="3632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Download file over SSH Protocol</a:t>
            </a:r>
          </a:p>
          <a:p>
            <a:pPr lvl="0"/>
            <a:r>
              <a:rPr>
                <a:hlinkClick r:id="rId2"/>
              </a:rPr>
              <a:t>How to Download and Upload Files over SSH – TecAdmin</a:t>
            </a:r>
          </a:p>
          <a:p>
            <a:pPr lvl="0" indent="0" marL="0">
              <a:buNone/>
            </a:pPr>
            <a:r>
              <a:rPr/>
              <a:t>Here are some useful examples for downloading files from the remote system over SSH protocol.</a:t>
            </a:r>
          </a:p>
          <a:p>
            <a:pPr lvl="0"/>
            <a:r>
              <a:rPr/>
              <a:t>This will connect to example.com server with user “</a:t>
            </a:r>
            <a:r>
              <a:rPr b="1"/>
              <a:t>username</a:t>
            </a:r>
            <a:r>
              <a:rPr/>
              <a:t>” and copy the </a:t>
            </a:r>
            <a:r>
              <a:rPr b="1"/>
              <a:t>/backup/file.zip</a:t>
            </a:r>
            <a:r>
              <a:rPr/>
              <a:t> file to local system directory </a:t>
            </a:r>
            <a:r>
              <a:rPr b="1"/>
              <a:t>/local/dir</a:t>
            </a:r>
            <a:r>
              <a:rPr/>
              <a:t>. To use theis command replace the values as per your environment.</a:t>
            </a:r>
          </a:p>
          <a:p>
            <a:pPr lvl="1" indent="0">
              <a:buNone/>
            </a:pPr>
            <a:r>
              <a:rPr>
                <a:latin typeface="Courier"/>
              </a:rPr>
              <a:t>scp username@example.com:/backup/file.zip /local/dir</a:t>
            </a:r>
          </a:p>
          <a:p>
            <a:pPr lvl="0"/>
            <a:r>
              <a:rPr/>
              <a:t>If the SSH is running on a non-standard port, You can specify the port using </a:t>
            </a:r>
            <a:r>
              <a:rPr>
                <a:latin typeface="Courier"/>
              </a:rPr>
              <a:t>-P</a:t>
            </a:r>
            <a:r>
              <a:rPr/>
              <a:t> option with SCP command.</a:t>
            </a:r>
          </a:p>
          <a:p>
            <a:pPr lvl="1" indent="0">
              <a:buNone/>
            </a:pPr>
            <a:r>
              <a:rPr>
                <a:latin typeface="Courier"/>
              </a:rPr>
              <a:t>scp -P 2222 username@example.com:/backup/file.zip /local/dir</a:t>
            </a:r>
          </a:p>
          <a:p>
            <a:pPr lvl="0"/>
            <a:r>
              <a:rPr/>
              <a:t>If your remote server required a private key to connect server, You can use </a:t>
            </a:r>
            <a:r>
              <a:rPr>
                <a:latin typeface="Courier"/>
              </a:rPr>
              <a:t>-i</a:t>
            </a:r>
            <a:r>
              <a:rPr/>
              <a:t> followed by a private key file path to connect your server using the SCP command. This can be helpful for AWS servers.</a:t>
            </a:r>
          </a:p>
          <a:p>
            <a:pPr lvl="1" indent="0">
              <a:buNone/>
            </a:pPr>
            <a:r>
              <a:rPr>
                <a:latin typeface="Courier"/>
              </a:rPr>
              <a:t>scp -i private_key.pem username@example.com:/backup/file.zip /local/dir</a:t>
            </a:r>
          </a:p>
        </p:txBody>
      </p:sp>
    </p:spTree>
  </p:cSld>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Upload file using SSH</a:t>
            </a:r>
          </a:p>
          <a:p>
            <a:pPr lvl="0" indent="0" marL="0">
              <a:buNone/>
            </a:pPr>
            <a:r>
              <a:rPr/>
              <a:t>You can also upload files to the remote server using SSH protocol using the SCP command. Use the following example command for uploading files to the SSH server.</a:t>
            </a:r>
          </a:p>
          <a:p>
            <a:pPr lvl="0" indent="0">
              <a:buNone/>
            </a:pPr>
            <a:r>
              <a:rPr>
                <a:latin typeface="Courier"/>
              </a:rPr>
              <a:t>scp file.zip username@example.com:/remote/dir</a:t>
            </a:r>
          </a:p>
          <a:p>
            <a:pPr lvl="0" indent="0" marL="0">
              <a:buNone/>
            </a:pPr>
            <a:r>
              <a:rPr/>
              <a:t>Similarity you can use </a:t>
            </a:r>
            <a:r>
              <a:rPr b="1"/>
              <a:t>-P</a:t>
            </a:r>
            <a:r>
              <a:rPr/>
              <a:t> switch to define port of the SSH server and </a:t>
            </a:r>
            <a:r>
              <a:rPr b="1"/>
              <a:t>-i</a:t>
            </a:r>
            <a:r>
              <a:rPr/>
              <a:t> to define private key for the user authentication.</a:t>
            </a:r>
          </a:p>
        </p:txBody>
      </p:sp>
    </p:spTree>
  </p:cSld>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Also you can use SSH tunnels for remote code development</a:t>
            </a:r>
          </a:p>
          <a:p>
            <a:pPr lvl="1"/>
            <a:r>
              <a:rPr>
                <a:hlinkClick r:id="rId2"/>
              </a:rPr>
              <a:t>Developing on Remote Machines using SSH and Visual Studio Code</a:t>
            </a:r>
          </a:p>
          <a:p>
            <a:pPr lvl="1"/>
            <a:r>
              <a:rPr>
                <a:hlinkClick r:id="rId3"/>
              </a:rPr>
              <a:t>Visual Studio Code Server</a:t>
            </a:r>
          </a:p>
        </p:txBody>
      </p:sp>
    </p:spTree>
  </p:cSld>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MobaXterm (Remote Connection)</a:t>
            </a:r>
          </a:p>
          <a:p>
            <a:pPr lvl="0"/>
            <a:r>
              <a:rPr/>
              <a:t>Multip Purpose Remote Connection Toolkit</a:t>
            </a:r>
          </a:p>
        </p:txBody>
      </p:sp>
      <p:pic>
        <p:nvPicPr>
          <p:cNvPr descr="fig:  assets/2022-10-02-00-54-41-image.png" id="0" name="Picture 1"/>
          <p:cNvPicPr>
            <a:picLocks noGrp="1" noChangeAspect="1"/>
          </p:cNvPicPr>
          <p:nvPr/>
        </p:nvPicPr>
        <p:blipFill>
          <a:blip r:embed="rId2"/>
          <a:stretch>
            <a:fillRect/>
          </a:stretch>
        </p:blipFill>
        <p:spPr bwMode="auto">
          <a:xfrm>
            <a:off x="3568700" y="393700"/>
            <a:ext cx="5105400" cy="3492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55-08-image.png" id="0" name="Picture 1"/>
          <p:cNvPicPr>
            <a:picLocks noGrp="1" noChangeAspect="1"/>
          </p:cNvPicPr>
          <p:nvPr/>
        </p:nvPicPr>
        <p:blipFill>
          <a:blip r:embed="rId2"/>
          <a:stretch>
            <a:fillRect/>
          </a:stretch>
        </p:blipFill>
        <p:spPr bwMode="auto">
          <a:xfrm>
            <a:off x="2311400" y="1193800"/>
            <a:ext cx="4521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0-55-36-image.png" id="0" name="Picture 1"/>
          <p:cNvPicPr>
            <a:picLocks noGrp="1" noChangeAspect="1"/>
          </p:cNvPicPr>
          <p:nvPr/>
        </p:nvPicPr>
        <p:blipFill>
          <a:blip r:embed="rId2"/>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Teamviewer (Remote Connection)</a:t>
            </a:r>
          </a:p>
          <a:p>
            <a:pPr lvl="0"/>
            <a:r>
              <a:rPr/>
              <a:t>Remote connection tool</a:t>
            </a:r>
          </a:p>
          <a:p>
            <a:pPr lvl="1"/>
            <a:r>
              <a:rPr>
                <a:hlinkClick r:id="rId2"/>
              </a:rPr>
              <a:t>TeamViewer – Uzaktan Destek, Uzaktan Erişim, Hizmet Masası, Çevrimiçi İşbirliği ve Toplantılar</a:t>
            </a:r>
          </a:p>
        </p:txBody>
      </p:sp>
      <p:pic>
        <p:nvPicPr>
          <p:cNvPr descr="assets/2022-10-02-00-56-35-image.png" id="0" name="Picture 1"/>
          <p:cNvPicPr>
            <a:picLocks noGrp="1" noChangeAspect="1"/>
          </p:cNvPicPr>
          <p:nvPr/>
        </p:nvPicPr>
        <p:blipFill>
          <a:blip r:embed="rId3"/>
          <a:stretch>
            <a:fillRect/>
          </a:stretch>
        </p:blipFill>
        <p:spPr bwMode="auto">
          <a:xfrm>
            <a:off x="3568700" y="762000"/>
            <a:ext cx="5105400" cy="3276600"/>
          </a:xfrm>
          <a:prstGeom prst="rect">
            <a:avLst/>
          </a:prstGeom>
          <a:noFill/>
          <a:ln w="9525">
            <a:noFill/>
            <a:headEnd/>
            <a:tailEnd/>
          </a:ln>
        </p:spPr>
      </p:pic>
    </p:spTree>
  </p:cSld>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AnyDesk</a:t>
            </a:r>
          </a:p>
          <a:p>
            <a:pPr lvl="0"/>
            <a:r>
              <a:rPr/>
              <a:t>Remote connection tool</a:t>
            </a:r>
          </a:p>
          <a:p>
            <a:pPr lvl="1"/>
            <a:r>
              <a:rPr>
                <a:hlinkClick r:id="rId2"/>
              </a:rPr>
              <a:t>The Fast Remote Desktop Application – AnyDesk</a:t>
            </a:r>
          </a:p>
        </p:txBody>
      </p:sp>
      <p:pic>
        <p:nvPicPr>
          <p:cNvPr descr="fig:  assets/2022-10-02-00-58-21-image.png" id="0" name="Picture 1"/>
          <p:cNvPicPr>
            <a:picLocks noGrp="1" noChangeAspect="1"/>
          </p:cNvPicPr>
          <p:nvPr/>
        </p:nvPicPr>
        <p:blipFill>
          <a:blip r:embed="rId3"/>
          <a:stretch>
            <a:fillRect/>
          </a:stretch>
        </p:blipFill>
        <p:spPr bwMode="auto">
          <a:xfrm>
            <a:off x="3568700" y="355600"/>
            <a:ext cx="5105400" cy="3581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Paletton.com and Colorhunt.co (Color Chooser)</a:t>
            </a:r>
          </a:p>
          <a:p>
            <a:pPr lvl="0"/>
            <a:r>
              <a:rPr/>
              <a:t>Generates color pallettes and sample usages</a:t>
            </a:r>
          </a:p>
          <a:p>
            <a:pPr lvl="1"/>
            <a:r>
              <a:rPr>
                <a:hlinkClick r:id="rId2"/>
              </a:rPr>
              <a:t>Paletton - The Color Scheme Designer</a:t>
            </a:r>
          </a:p>
          <a:p>
            <a:pPr lvl="1"/>
            <a:r>
              <a:rPr/>
              <a:t>https://colorhunt.co/</a:t>
            </a:r>
          </a:p>
          <a:p>
            <a:pPr lvl="1"/>
            <a:r>
              <a:rPr/>
              <a:t>Also check </a:t>
            </a:r>
            <a:r>
              <a:rPr>
                <a:hlinkClick r:id="rId3"/>
              </a:rPr>
              <a:t>Colors Tutorial</a:t>
            </a:r>
          </a:p>
        </p:txBody>
      </p:sp>
      <p:pic>
        <p:nvPicPr>
          <p:cNvPr descr="fig:  assets/2022-10-02-01-00-20-image.png" id="0" name="Picture 1"/>
          <p:cNvPicPr>
            <a:picLocks noGrp="1" noChangeAspect="1"/>
          </p:cNvPicPr>
          <p:nvPr/>
        </p:nvPicPr>
        <p:blipFill>
          <a:blip r:embed="rId4"/>
          <a:stretch>
            <a:fillRect/>
          </a:stretch>
        </p:blipFill>
        <p:spPr bwMode="auto">
          <a:xfrm>
            <a:off x="3568700" y="241300"/>
            <a:ext cx="5105400" cy="3797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1-00-37-image.png" id="0" name="Picture 1"/>
          <p:cNvPicPr>
            <a:picLocks noGrp="1" noChangeAspect="1"/>
          </p:cNvPicPr>
          <p:nvPr/>
        </p:nvPicPr>
        <p:blipFill>
          <a:blip r:embed="rId2"/>
          <a:stretch>
            <a:fillRect/>
          </a:stretch>
        </p:blipFill>
        <p:spPr bwMode="auto">
          <a:xfrm>
            <a:off x="2476500" y="1193800"/>
            <a:ext cx="4178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(11)</a:t>
            </a:r>
          </a:p>
          <a:p>
            <a:pPr lvl="0" indent="0" marL="0">
              <a:buNone/>
            </a:pPr>
            <a:r>
              <a:rPr/>
              <a:t>for debugging operations, just change the code and add more statements as follow</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i="1">
                <a:solidFill>
                  <a:srgbClr val="60A0B0"/>
                </a:solidFill>
                <a:latin typeface="Courier"/>
              </a:rPr>
              <a:t>/* run this program using the console pauser or add your getch, system(",pause") or input loop */</a:t>
            </a:r>
            <a:br/>
            <a:br/>
            <a:r>
              <a:rPr>
                <a:solidFill>
                  <a:srgbClr val="902000"/>
                </a:solidFill>
                <a:latin typeface="Courier"/>
              </a:rPr>
              <a:t>int</a:t>
            </a:r>
            <a:r>
              <a:rPr>
                <a:latin typeface="Courier"/>
              </a:rPr>
              <a:t> main</a:t>
            </a:r>
            <a:r>
              <a:rPr>
                <a:solidFill>
                  <a:srgbClr val="666666"/>
                </a:solidFill>
                <a:latin typeface="Courier"/>
              </a:rPr>
              <a:t>(</a:t>
            </a:r>
            <a:r>
              <a:rPr>
                <a:solidFill>
                  <a:srgbClr val="902000"/>
                </a:solidFill>
                <a:latin typeface="Courier"/>
              </a:rPr>
              <a:t>int</a:t>
            </a:r>
            <a:r>
              <a:rPr>
                <a:latin typeface="Courier"/>
              </a:rPr>
              <a:t> argc</a:t>
            </a:r>
            <a:r>
              <a:rPr>
                <a:solidFill>
                  <a:srgbClr val="666666"/>
                </a:solidFill>
                <a:latin typeface="Courier"/>
              </a:rPr>
              <a:t>,</a:t>
            </a:r>
            <a:r>
              <a:rPr>
                <a:latin typeface="Courier"/>
              </a:rPr>
              <a:t> </a:t>
            </a:r>
            <a:r>
              <a:rPr>
                <a:solidFill>
                  <a:srgbClr val="902000"/>
                </a:solidFill>
                <a:latin typeface="Courier"/>
              </a:rPr>
              <a:t>char</a:t>
            </a:r>
            <a:r>
              <a:rPr>
                <a:latin typeface="Courier"/>
              </a:rPr>
              <a:t> </a:t>
            </a:r>
            <a:r>
              <a:rPr>
                <a:solidFill>
                  <a:srgbClr val="666666"/>
                </a:solidFill>
                <a:latin typeface="Courier"/>
              </a:rPr>
              <a:t>*</a:t>
            </a:r>
            <a:r>
              <a:rPr>
                <a:latin typeface="Courier"/>
              </a:rPr>
              <a:t>argv</a:t>
            </a:r>
            <a:r>
              <a:rPr>
                <a:solidFill>
                  <a:srgbClr val="666666"/>
                </a:solidFill>
                <a:latin typeface="Courier"/>
              </a:rPr>
              <a:t>[])</a:t>
            </a:r>
            <a:r>
              <a:rPr>
                <a:latin typeface="Courier"/>
              </a:rPr>
              <a:t> </a:t>
            </a:r>
            <a:r>
              <a:rPr>
                <a:solidFill>
                  <a:srgbClr val="666666"/>
                </a:solidFill>
                <a:latin typeface="Courier"/>
              </a:rPr>
              <a:t>{</a:t>
            </a:r>
            <a:br/>
            <a:br/>
            <a:r>
              <a:rPr>
                <a:latin typeface="Courier"/>
              </a:rPr>
              <a:t>    printf</a:t>
            </a:r>
            <a:r>
              <a:rPr>
                <a:solidFill>
                  <a:srgbClr val="666666"/>
                </a:solidFill>
                <a:latin typeface="Courier"/>
              </a:rPr>
              <a:t>(</a:t>
            </a:r>
            <a:r>
              <a:rPr>
                <a:solidFill>
                  <a:srgbClr val="4070A0"/>
                </a:solidFill>
                <a:latin typeface="Courier"/>
              </a:rPr>
              <a:t>"Hello, World! Step-1\n"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Step-2\n"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Step-3\n"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Step-4\n"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Step-5\n"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Step-6\n"</a:t>
            </a:r>
            <a:r>
              <a:rPr>
                <a:solidFill>
                  <a:srgbClr val="666666"/>
                </a:solidFill>
                <a:latin typeface="Courier"/>
              </a:rPr>
              <a:t>);</a:t>
            </a:r>
            <a:br/>
            <a:br/>
            <a:r>
              <a:rPr>
                <a:latin typeface="Courier"/>
              </a:rPr>
              <a:t>    getchar</a:t>
            </a:r>
            <a:r>
              <a:rPr>
                <a:solidFill>
                  <a:srgbClr val="666666"/>
                </a:solidFill>
                <a:latin typeface="Courier"/>
              </a:rPr>
              <a:t>();</a:t>
            </a:r>
            <a:b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Understand (Static Code Analysis)</a:t>
            </a:r>
          </a:p>
          <a:p>
            <a:pPr lvl="0"/>
            <a:r>
              <a:rPr/>
              <a:t>https://emenda.com/scitools-understand/</a:t>
            </a:r>
          </a:p>
        </p:txBody>
      </p:sp>
      <p:pic>
        <p:nvPicPr>
          <p:cNvPr descr="fig:  https://emenda.com/wp-content/uploads/2020/01/understand_screen_shot.png" id="0" name="Picture 1"/>
          <p:cNvPicPr>
            <a:picLocks noGrp="1" noChangeAspect="1"/>
          </p:cNvPicPr>
          <p:nvPr/>
        </p:nvPicPr>
        <p:blipFill>
          <a:blip r:embed="rId2"/>
          <a:stretch>
            <a:fillRect/>
          </a:stretch>
        </p:blipFill>
        <p:spPr bwMode="auto">
          <a:xfrm>
            <a:off x="3683000" y="203200"/>
            <a:ext cx="4889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g:  assets/2022-10-02-01-02-52-image.png" id="0" name="Picture 1"/>
          <p:cNvPicPr>
            <a:picLocks noGrp="1" noChangeAspect="1"/>
          </p:cNvPicPr>
          <p:nvPr/>
        </p:nvPicPr>
        <p:blipFill>
          <a:blip r:embed="rId2"/>
          <a:stretch>
            <a:fillRect/>
          </a:stretch>
        </p:blipFill>
        <p:spPr bwMode="auto">
          <a:xfrm>
            <a:off x="2832100" y="1193800"/>
            <a:ext cx="3479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alt:“alt” height:450px center</a:t>
            </a:r>
          </a:p>
        </p:txBody>
      </p:sp>
    </p:spTree>
  </p:cSld>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JD Project (Java Decompiler)</a:t>
            </a:r>
          </a:p>
          <a:p>
            <a:pPr lvl="0"/>
            <a:r>
              <a:rPr/>
              <a:t>Java Decompiler for Jar and Class Files, If code is not obfuscated it recover source code from compiled files. Just drag and drop files to GUI</a:t>
            </a:r>
          </a:p>
          <a:p>
            <a:pPr lvl="1"/>
            <a:r>
              <a:rPr/>
              <a:t>http://java-decompiler.github.io/</a:t>
            </a:r>
          </a:p>
          <a:p>
            <a:pPr lvl="1"/>
            <a:r>
              <a:rPr/>
              <a:t>You can use it standalone app or with eclipse</a:t>
            </a:r>
          </a:p>
        </p:txBody>
      </p:sp>
      <p:pic>
        <p:nvPicPr>
          <p:cNvPr descr="fig:  assets/2022-10-02-01-04-44-image.png" id="0" name="Picture 1"/>
          <p:cNvPicPr>
            <a:picLocks noGrp="1" noChangeAspect="1"/>
          </p:cNvPicPr>
          <p:nvPr/>
        </p:nvPicPr>
        <p:blipFill>
          <a:blip r:embed="rId2"/>
          <a:stretch>
            <a:fillRect/>
          </a:stretch>
        </p:blipFill>
        <p:spPr bwMode="auto">
          <a:xfrm>
            <a:off x="3568700" y="520700"/>
            <a:ext cx="5105400" cy="3251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Cutter (Multi-Platform Reverse Engineering Tool)</a:t>
            </a:r>
          </a:p>
          <a:p>
            <a:pPr lvl="0"/>
            <a:r>
              <a:rPr/>
              <a:t>Cutter’s goal is to be an advanced FREE and open-source reverse-engineering platform while keeping the user experience at mind. Cutter is created by reverse engineers for reverse engineers.</a:t>
            </a:r>
          </a:p>
          <a:p>
            <a:pPr lvl="0"/>
            <a:r>
              <a:rPr/>
              <a:t>https://cutter.re/</a:t>
            </a:r>
          </a:p>
        </p:txBody>
      </p:sp>
      <p:pic>
        <p:nvPicPr>
          <p:cNvPr descr="fig:  assets/2022-10-02-01-07-21-image.png" id="0" name="Picture 1"/>
          <p:cNvPicPr>
            <a:picLocks noGrp="1" noChangeAspect="1"/>
          </p:cNvPicPr>
          <p:nvPr/>
        </p:nvPicPr>
        <p:blipFill>
          <a:blip r:embed="rId2"/>
          <a:stretch>
            <a:fillRect/>
          </a:stretch>
        </p:blipFill>
        <p:spPr bwMode="auto">
          <a:xfrm>
            <a:off x="3568700" y="711200"/>
            <a:ext cx="5105400" cy="2857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IDA Pro / Freeware (Native Reverse Engineering Tool)</a:t>
            </a:r>
          </a:p>
          <a:p>
            <a:pPr lvl="0"/>
            <a:r>
              <a:rPr/>
              <a:t>IDA Pro as a disassembler is capable of creating maps of their execution to show the binary instructions that are actually executed by the processor in a symbolic representation (assembly language). Advanced techniques have been implemented into IDA Pro so that it can generate assembly language source code from machine-executable code and make this complex code more human-readable.</a:t>
            </a:r>
          </a:p>
        </p:txBody>
      </p:sp>
    </p:spTree>
  </p:cSld>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IDA Pro / Freeware (Native Reverse Engineering Tool)</a:t>
            </a:r>
          </a:p>
          <a:p>
            <a:pPr lvl="0"/>
            <a:r>
              <a:rPr>
                <a:hlinkClick r:id="rId2"/>
              </a:rPr>
              <a:t>Hex Rays - State-of-the-art binary code analysis solutions</a:t>
            </a:r>
          </a:p>
        </p:txBody>
      </p:sp>
      <p:pic>
        <p:nvPicPr>
          <p:cNvPr descr="fig:  assets/2022-10-02-01-08-27-image.png" id="0" name="Picture 1"/>
          <p:cNvPicPr>
            <a:picLocks noGrp="1" noChangeAspect="1"/>
          </p:cNvPicPr>
          <p:nvPr/>
        </p:nvPicPr>
        <p:blipFill>
          <a:blip r:embed="rId3"/>
          <a:stretch>
            <a:fillRect/>
          </a:stretch>
        </p:blipFill>
        <p:spPr bwMode="auto">
          <a:xfrm>
            <a:off x="3784600" y="203200"/>
            <a:ext cx="4673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IDA Pro / Freeware (Native Reverse Engineering Tool)</a:t>
            </a:r>
          </a:p>
        </p:txBody>
      </p:sp>
      <p:pic>
        <p:nvPicPr>
          <p:cNvPr descr="fig:  assets/2022-10-02-01-09-23-image.png" id="0" name="Picture 1"/>
          <p:cNvPicPr>
            <a:picLocks noGrp="1" noChangeAspect="1"/>
          </p:cNvPicPr>
          <p:nvPr/>
        </p:nvPicPr>
        <p:blipFill>
          <a:blip r:embed="rId2"/>
          <a:stretch>
            <a:fillRect/>
          </a:stretch>
        </p:blipFill>
        <p:spPr bwMode="auto">
          <a:xfrm>
            <a:off x="3568700" y="927100"/>
            <a:ext cx="5105400" cy="2438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Visualization (Python, C , C++ , Java)</a:t>
            </a:r>
          </a:p>
          <a:p>
            <a:pPr lvl="0"/>
            <a:r>
              <a:rPr/>
              <a:t>This coding tutor tool helps you learn Python, JavaScript, C, C++, and Java by visualizing code execution.</a:t>
            </a:r>
          </a:p>
          <a:p>
            <a:pPr lvl="1"/>
            <a:r>
              <a:rPr/>
              <a:t>https://pythontutor.com/</a:t>
            </a:r>
          </a:p>
        </p:txBody>
      </p:sp>
      <p:pic>
        <p:nvPicPr>
          <p:cNvPr descr="fig:  assets/2022-10-02-01-10-14-image.png" id="0" name="Picture 1"/>
          <p:cNvPicPr>
            <a:picLocks noGrp="1" noChangeAspect="1"/>
          </p:cNvPicPr>
          <p:nvPr/>
        </p:nvPicPr>
        <p:blipFill>
          <a:blip r:embed="rId2"/>
          <a:stretch>
            <a:fillRect/>
          </a:stretch>
        </p:blipFill>
        <p:spPr bwMode="auto">
          <a:xfrm>
            <a:off x="3568700" y="774700"/>
            <a:ext cx="5105400" cy="2730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Assembly of C Code</a:t>
            </a:r>
          </a:p>
          <a:p>
            <a:pPr lvl="0"/>
            <a:r>
              <a:rPr/>
              <a:t>Multilanguage supported. Convert source code to assembly codes</a:t>
            </a:r>
          </a:p>
          <a:p>
            <a:pPr lvl="1"/>
            <a:r>
              <a:rPr/>
              <a:t>https://godbolt.org/</a:t>
            </a:r>
          </a:p>
        </p:txBody>
      </p:sp>
      <p:pic>
        <p:nvPicPr>
          <p:cNvPr descr="fig:  assets/2022-10-02-01-13-52-image.png" id="0" name="Picture 1"/>
          <p:cNvPicPr>
            <a:picLocks noGrp="1" noChangeAspect="1"/>
          </p:cNvPicPr>
          <p:nvPr/>
        </p:nvPicPr>
        <p:blipFill>
          <a:blip r:embed="rId2"/>
          <a:stretch>
            <a:fillRect/>
          </a:stretch>
        </p:blipFill>
        <p:spPr bwMode="auto">
          <a:xfrm>
            <a:off x="3568700" y="660400"/>
            <a:ext cx="5105400" cy="2971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Mobile Device Screen Sharing for Demo</a:t>
            </a:r>
          </a:p>
          <a:p>
            <a:pPr lvl="0"/>
            <a:r>
              <a:rPr/>
              <a:t>Show USB or Wifi connected Mobile Device Screen on PC and Provide Controls</a:t>
            </a:r>
          </a:p>
          <a:p>
            <a:pPr lvl="1"/>
            <a:r>
              <a:rPr>
                <a:hlinkClick r:id="rId2"/>
              </a:rPr>
              <a:t>GitHub - Genymobile/scrcpy: Display and control your Android device</a:t>
            </a:r>
          </a:p>
          <a:p>
            <a:pPr lvl="1"/>
            <a:r>
              <a:rPr/>
              <a:t>Run </a:t>
            </a:r>
            <a:r>
              <a:rPr>
                <a:latin typeface="Courier"/>
              </a:rPr>
              <a:t>scrcpy</a:t>
            </a:r>
            <a:r>
              <a:rPr/>
              <a:t> for single mobile phone.</a:t>
            </a:r>
          </a:p>
          <a:p>
            <a:pPr lvl="1"/>
            <a:r>
              <a:rPr>
                <a:hlinkClick r:id="rId3"/>
              </a:rPr>
              <a:t>Open Source Project - Scrcpy now works wirelessly</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(12)</a:t>
            </a:r>
          </a:p>
          <a:p>
            <a:pPr lvl="0" indent="0" marL="0">
              <a:buNone/>
            </a:pPr>
            <a:r>
              <a:rPr/>
              <a:t>Click on line numbers and add breakpoints for the debugger. This red point will be debugger stop points</a:t>
            </a:r>
          </a:p>
        </p:txBody>
      </p:sp>
      <p:pic>
        <p:nvPicPr>
          <p:cNvPr descr="fig:  assets/2021-10-22-02-52-41-image.png" id="0" name="Picture 1"/>
          <p:cNvPicPr>
            <a:picLocks noGrp="1" noChangeAspect="1"/>
          </p:cNvPicPr>
          <p:nvPr/>
        </p:nvPicPr>
        <p:blipFill>
          <a:blip r:embed="rId2"/>
          <a:stretch>
            <a:fillRect/>
          </a:stretch>
        </p:blipFill>
        <p:spPr bwMode="auto">
          <a:xfrm>
            <a:off x="3568700" y="622300"/>
            <a:ext cx="5105400" cy="3048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Travis-CI</a:t>
            </a:r>
          </a:p>
          <a:p>
            <a:pPr lvl="0"/>
            <a:r>
              <a:rPr/>
              <a:t>Travis-CI is a continues integration platform</a:t>
            </a:r>
          </a:p>
          <a:p>
            <a:pPr lvl="0"/>
            <a:r>
              <a:rPr/>
              <a:t>Travis-CI free option removed for this reason, its not in our scope.</a:t>
            </a:r>
          </a:p>
          <a:p>
            <a:pPr lvl="0"/>
            <a:r>
              <a:rPr/>
              <a:t>It uses Travis.yml files for actions.</a:t>
            </a:r>
          </a:p>
        </p:txBody>
      </p:sp>
    </p:spTree>
  </p:cSld>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AppVeyor</a:t>
            </a:r>
          </a:p>
          <a:p>
            <a:pPr lvl="0"/>
            <a:r>
              <a:rPr/>
              <a:t>Another CI platform it has free option for public builds.</a:t>
            </a:r>
          </a:p>
          <a:p>
            <a:pPr lvl="1"/>
            <a:r>
              <a:rPr/>
              <a:t>https://www.appveyor.com</a:t>
            </a:r>
          </a:p>
          <a:p>
            <a:pPr lvl="1"/>
            <a:r>
              <a:rPr>
                <a:hlinkClick r:id="rId2"/>
              </a:rPr>
              <a:t>GitHub - Kimserey/hello-world-nuget</a:t>
            </a:r>
          </a:p>
          <a:p>
            <a:pPr lvl="1"/>
            <a:r>
              <a:rPr>
                <a:hlinkClick r:id="rId3"/>
              </a:rPr>
              <a:t>hello-world-nuget/appveyor.yml at master · Kimserey/hello-world-nuget · GitHub</a:t>
            </a:r>
          </a:p>
        </p:txBody>
      </p:sp>
    </p:spTree>
  </p:cSld>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a:p>
            <a:pPr lvl="0"/>
            <a:r>
              <a:rPr/>
              <a:t>Self-hosted solution for CI operations, Has integration with Github and several platforms.</a:t>
            </a:r>
          </a:p>
          <a:p>
            <a:pPr lvl="1"/>
            <a:r>
              <a:rPr/>
              <a:t>https://www.jenkins.io/</a:t>
            </a:r>
          </a:p>
          <a:p>
            <a:pPr lvl="1"/>
            <a:r>
              <a:rPr/>
              <a:t>https://www.jenkins.io/doc/pipeline/tour/hello-world/</a:t>
            </a:r>
          </a:p>
        </p:txBody>
      </p:sp>
      <p:pic>
        <p:nvPicPr>
          <p:cNvPr descr="fig:  assets/2022-10-01-16-23-09-image.png" id="0" name="Picture 1"/>
          <p:cNvPicPr>
            <a:picLocks noGrp="1" noChangeAspect="1"/>
          </p:cNvPicPr>
          <p:nvPr/>
        </p:nvPicPr>
        <p:blipFill>
          <a:blip r:embed="rId2"/>
          <a:stretch>
            <a:fillRect/>
          </a:stretch>
        </p:blipFill>
        <p:spPr bwMode="auto">
          <a:xfrm>
            <a:off x="3568700" y="1155700"/>
            <a:ext cx="5105400" cy="1968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p:txBody>
      </p:sp>
      <p:pic>
        <p:nvPicPr>
          <p:cNvPr descr="fig:  assets/2022-10-01-16-24-20-image.png" id="0" name="Picture 1"/>
          <p:cNvPicPr>
            <a:picLocks noGrp="1" noChangeAspect="1"/>
          </p:cNvPicPr>
          <p:nvPr/>
        </p:nvPicPr>
        <p:blipFill>
          <a:blip r:embed="rId2"/>
          <a:stretch>
            <a:fillRect/>
          </a:stretch>
        </p:blipFill>
        <p:spPr bwMode="auto">
          <a:xfrm>
            <a:off x="3568700" y="304800"/>
            <a:ext cx="5105400" cy="3670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Jenkins</a:t>
            </a:r>
          </a:p>
          <a:p>
            <a:pPr lvl="0"/>
            <a:r>
              <a:rPr/>
              <a:t>https://www.jenkins.io/solutions/github/</a:t>
            </a:r>
          </a:p>
        </p:txBody>
      </p:sp>
      <p:pic>
        <p:nvPicPr>
          <p:cNvPr descr="fig:  https://www.jenkins.io/images/solution-images/jenkins-github-oauth-enable.png" id="0" name="Picture 1"/>
          <p:cNvPicPr>
            <a:picLocks noGrp="1" noChangeAspect="1"/>
          </p:cNvPicPr>
          <p:nvPr/>
        </p:nvPicPr>
        <p:blipFill>
          <a:blip r:embed="rId2"/>
          <a:stretch>
            <a:fillRect/>
          </a:stretch>
        </p:blipFill>
        <p:spPr bwMode="auto">
          <a:xfrm>
            <a:off x="4495800" y="203200"/>
            <a:ext cx="3251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height:650px center</a:t>
            </a:r>
          </a:p>
        </p:txBody>
      </p:sp>
    </p:spTree>
  </p:cSld>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Vagrant</a:t>
            </a:r>
          </a:p>
          <a:p>
            <a:pPr lvl="0"/>
            <a:r>
              <a:rPr/>
              <a:t>Vagrant is a tool for building and managing virtual machine environments in a single workflow. With an easy-to-use workflow and focus on automation, Vagrant lowers development environment setup time, increases production parity, and makes the “works on my machine” excuse a relic of the past.</a:t>
            </a:r>
          </a:p>
          <a:p>
            <a:pPr lvl="1"/>
            <a:r>
              <a:rPr/>
              <a:t>https://www.vagrantup.com/</a:t>
            </a:r>
          </a:p>
          <a:p>
            <a:pPr lvl="0"/>
            <a:r>
              <a:rPr/>
              <a:t>Setup Development Environment with Vagrant</a:t>
            </a:r>
          </a:p>
          <a:p>
            <a:pPr lvl="1"/>
            <a:r>
              <a:rPr>
                <a:hlinkClick r:id="rId2"/>
              </a:rPr>
              <a:t>Setting Up Development Environment Using Vagrant - Edureka</a:t>
            </a:r>
          </a:p>
          <a:p>
            <a:pPr lvl="1"/>
            <a:r>
              <a:rPr>
                <a:hlinkClick r:id="rId3"/>
              </a:rPr>
              <a:t>development-environment/Vagrantfile at master · gantsign/development-environment · GitHub</a:t>
            </a:r>
          </a:p>
        </p:txBody>
      </p:sp>
    </p:spTree>
  </p:cSld>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Docker / Docker Compose / Kubernetes (1)</a:t>
            </a:r>
          </a:p>
          <a:p>
            <a:pPr lvl="0"/>
            <a:r>
              <a:rPr/>
              <a:t>Docker takes away repetitive, mundane configuration tasks and is used throughout the development lifecycle for fast, easy and portable application development – desktop and cloud.</a:t>
            </a:r>
          </a:p>
          <a:p>
            <a:pPr lvl="1"/>
            <a:r>
              <a:rPr/>
              <a:t>https://www.youtube.com/watch?v=nBwJm0onzeo&amp;ab_channel=GaryExplains Dockerfile</a:t>
            </a:r>
          </a:p>
          <a:p>
            <a:pPr lvl="1"/>
            <a:r>
              <a:rPr/>
              <a:t>https://devopedia.org/docker</a:t>
            </a:r>
          </a:p>
          <a:p>
            <a:pPr lvl="0"/>
            <a:r>
              <a:rPr/>
              <a:t>DockerHub</a:t>
            </a:r>
          </a:p>
          <a:p>
            <a:pPr lvl="0"/>
            <a:r>
              <a:rPr/>
              <a:t>Docker Compose Yaml</a:t>
            </a:r>
          </a:p>
          <a:p>
            <a:pPr lvl="0"/>
            <a:r>
              <a:rPr/>
              <a:t>Dockerrun.aws.json (AWS)</a:t>
            </a:r>
          </a:p>
        </p:txBody>
      </p:sp>
    </p:spTree>
  </p:cSld>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(2)</a:t>
            </a:r>
          </a:p>
        </p:txBody>
      </p:sp>
      <p:pic>
        <p:nvPicPr>
          <p:cNvPr descr="fig:  assets/2022-10-01-16-43-40-image.png" id="0" name="Picture 1"/>
          <p:cNvPicPr>
            <a:picLocks noGrp="1" noChangeAspect="1"/>
          </p:cNvPicPr>
          <p:nvPr/>
        </p:nvPicPr>
        <p:blipFill>
          <a:blip r:embed="rId2"/>
          <a:stretch>
            <a:fillRect/>
          </a:stretch>
        </p:blipFill>
        <p:spPr bwMode="auto">
          <a:xfrm>
            <a:off x="3568700" y="584200"/>
            <a:ext cx="5105400" cy="3124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(3)</a:t>
            </a:r>
          </a:p>
        </p:txBody>
      </p:sp>
      <p:pic>
        <p:nvPicPr>
          <p:cNvPr descr="fig:  assets/2022-10-01-16-44-14-image.png" id="0" name="Picture 1"/>
          <p:cNvPicPr>
            <a:picLocks noGrp="1" noChangeAspect="1"/>
          </p:cNvPicPr>
          <p:nvPr/>
        </p:nvPicPr>
        <p:blipFill>
          <a:blip r:embed="rId2"/>
          <a:stretch>
            <a:fillRect/>
          </a:stretch>
        </p:blipFill>
        <p:spPr bwMode="auto">
          <a:xfrm>
            <a:off x="3568700" y="812800"/>
            <a:ext cx="5105400" cy="2667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(4)</a:t>
            </a:r>
          </a:p>
        </p:txBody>
      </p:sp>
      <p:pic>
        <p:nvPicPr>
          <p:cNvPr descr="fig:  assets/2022-10-01-16-44-33-image.png" id="0" name="Picture 1"/>
          <p:cNvPicPr>
            <a:picLocks noGrp="1" noChangeAspect="1"/>
          </p:cNvPicPr>
          <p:nvPr/>
        </p:nvPicPr>
        <p:blipFill>
          <a:blip r:embed="rId2"/>
          <a:stretch>
            <a:fillRect/>
          </a:stretch>
        </p:blipFill>
        <p:spPr bwMode="auto">
          <a:xfrm>
            <a:off x="3568700" y="228600"/>
            <a:ext cx="5105400" cy="3822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a:t>
            </a:r>
          </a:p>
          <a:p>
            <a:pPr lvl="0"/>
            <a:r>
              <a:rPr/>
              <a:t>Flowgorithm</a:t>
            </a:r>
          </a:p>
          <a:p>
            <a:pPr lvl="0"/>
            <a:r>
              <a:rPr/>
              <a:t>Introduction to Analysis of Algorithms</a:t>
            </a:r>
          </a:p>
          <a:p>
            <a:pPr lvl="0"/>
            <a:r>
              <a:rPr/>
              <a:t>Programming Environment Setup and Configuration</a:t>
            </a:r>
          </a:p>
          <a:p>
            <a:pPr lvl="1"/>
            <a:r>
              <a:rPr/>
              <a:t>C/C++ (DevCpp,Code Blocks,MinGW,LLVM,VsCode,VisualStudio,Notepad++,Vi/Vim,Eclipse,Netbeans,Cmake/Make)</a:t>
            </a:r>
          </a:p>
          <a:p>
            <a:pPr lvl="1"/>
            <a:r>
              <a:rPr/>
              <a:t>Java (VsCode,Notepad++,Eclipse,Netbeans,Cmake)</a:t>
            </a:r>
          </a:p>
          <a:p>
            <a:pPr lvl="1"/>
            <a:r>
              <a:rPr/>
              <a:t>C# (VsCode,Notepad++,VsCode,VisualStudio,Cmake)</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(13)</a:t>
            </a:r>
          </a:p>
          <a:p>
            <a:pPr lvl="0"/>
            <a:r>
              <a:rPr/>
              <a:t>In the menu section, select the compiler with debug option</a:t>
            </a:r>
          </a:p>
        </p:txBody>
      </p:sp>
      <p:pic>
        <p:nvPicPr>
          <p:cNvPr descr="fig:  assets/2021-10-22-02-53-40-image.png" id="0" name="Picture 1"/>
          <p:cNvPicPr>
            <a:picLocks noGrp="1" noChangeAspect="1"/>
          </p:cNvPicPr>
          <p:nvPr/>
        </p:nvPicPr>
        <p:blipFill>
          <a:blip r:embed="rId2"/>
          <a:stretch>
            <a:fillRect/>
          </a:stretch>
        </p:blipFill>
        <p:spPr bwMode="auto">
          <a:xfrm>
            <a:off x="3568700" y="1320800"/>
            <a:ext cx="5105400" cy="1625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height:250px center</a:t>
            </a:r>
          </a:p>
        </p:txBody>
      </p:sp>
    </p:spTree>
  </p:cSld>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(5)</a:t>
            </a:r>
          </a:p>
        </p:txBody>
      </p:sp>
      <p:pic>
        <p:nvPicPr>
          <p:cNvPr descr="fig:  assets/2022-10-01-16-45-31-image.png" id="0" name="Picture 1"/>
          <p:cNvPicPr>
            <a:picLocks noGrp="1" noChangeAspect="1"/>
          </p:cNvPicPr>
          <p:nvPr/>
        </p:nvPicPr>
        <p:blipFill>
          <a:blip r:embed="rId2"/>
          <a:stretch>
            <a:fillRect/>
          </a:stretch>
        </p:blipFill>
        <p:spPr bwMode="auto">
          <a:xfrm>
            <a:off x="3886200" y="203200"/>
            <a:ext cx="448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Docker / Docker Compose / Kubernetes (6)</a:t>
            </a:r>
          </a:p>
        </p:txBody>
      </p:sp>
      <p:pic>
        <p:nvPicPr>
          <p:cNvPr descr="fig:  assets/2022-10-01-16-46-03-image.png" id="0" name="Picture 1"/>
          <p:cNvPicPr>
            <a:picLocks noGrp="1" noChangeAspect="1"/>
          </p:cNvPicPr>
          <p:nvPr/>
        </p:nvPicPr>
        <p:blipFill>
          <a:blip r:embed="rId2"/>
          <a:stretch>
            <a:fillRect/>
          </a:stretch>
        </p:blipFill>
        <p:spPr bwMode="auto">
          <a:xfrm>
            <a:off x="3568700" y="952500"/>
            <a:ext cx="5105400" cy="237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Nuget Packages (1)</a:t>
            </a:r>
          </a:p>
          <a:p>
            <a:pPr lvl="0"/>
            <a:r>
              <a:rPr/>
              <a:t>https://www.nuget.org/packages</a:t>
            </a:r>
          </a:p>
          <a:p>
            <a:pPr lvl="0"/>
            <a:r>
              <a:rPr>
                <a:hlinkClick r:id="rId2"/>
              </a:rPr>
              <a:t>What is NuGet and what does it do? | Microsoft Learn</a:t>
            </a:r>
          </a:p>
        </p:txBody>
      </p:sp>
      <p:pic>
        <p:nvPicPr>
          <p:cNvPr descr="fig:  assets/2022-10-01-16-17-36-image.png" id="0" name="Picture 1"/>
          <p:cNvPicPr>
            <a:picLocks noGrp="1" noChangeAspect="1"/>
          </p:cNvPicPr>
          <p:nvPr/>
        </p:nvPicPr>
        <p:blipFill>
          <a:blip r:embed="rId3"/>
          <a:stretch>
            <a:fillRect/>
          </a:stretch>
        </p:blipFill>
        <p:spPr bwMode="auto">
          <a:xfrm>
            <a:off x="3568700" y="1231900"/>
            <a:ext cx="5105400" cy="1828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NuGet Tools (2)</a:t>
            </a:r>
          </a:p>
        </p:txBody>
      </p:sp>
      <p:pic>
        <p:nvPicPr>
          <p:cNvPr descr="fig:  assets/2022-10-01-16-18-21-image.png" id="0" name="Picture 1"/>
          <p:cNvPicPr>
            <a:picLocks noGrp="1" noChangeAspect="1"/>
          </p:cNvPicPr>
          <p:nvPr/>
        </p:nvPicPr>
        <p:blipFill>
          <a:blip r:embed="rId2"/>
          <a:stretch>
            <a:fillRect/>
          </a:stretch>
        </p:blipFill>
        <p:spPr bwMode="auto">
          <a:xfrm>
            <a:off x="3568700" y="215900"/>
            <a:ext cx="5105400" cy="384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Managing dependencies (3)</a:t>
            </a:r>
          </a:p>
        </p:txBody>
      </p:sp>
      <p:pic>
        <p:nvPicPr>
          <p:cNvPr descr="fig:  assets/2022-10-01-16-18-57-image.png" id="0" name="Picture 1"/>
          <p:cNvPicPr>
            <a:picLocks noGrp="1" noChangeAspect="1"/>
          </p:cNvPicPr>
          <p:nvPr/>
        </p:nvPicPr>
        <p:blipFill>
          <a:blip r:embed="rId2"/>
          <a:stretch>
            <a:fillRect/>
          </a:stretch>
        </p:blipFill>
        <p:spPr bwMode="auto">
          <a:xfrm>
            <a:off x="4152900" y="203200"/>
            <a:ext cx="3949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Tracking references and restoring packages (4)</a:t>
            </a:r>
          </a:p>
        </p:txBody>
      </p:sp>
      <p:pic>
        <p:nvPicPr>
          <p:cNvPr descr="fig:  assets/2022-10-01-16-19-27-image.png" id="0" name="Picture 1"/>
          <p:cNvPicPr>
            <a:picLocks noGrp="1" noChangeAspect="1"/>
          </p:cNvPicPr>
          <p:nvPr/>
        </p:nvPicPr>
        <p:blipFill>
          <a:blip r:embed="rId2"/>
          <a:stretch>
            <a:fillRect/>
          </a:stretch>
        </p:blipFill>
        <p:spPr bwMode="auto">
          <a:xfrm>
            <a:off x="3568700" y="1384300"/>
            <a:ext cx="5105400" cy="1498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SCV Cryptomanager</a:t>
            </a:r>
          </a:p>
          <a:p>
            <a:pPr lvl="0"/>
            <a:r>
              <a:rPr/>
              <a:t>SCV Crypto Manager has several tools for cryptographic operations.</a:t>
            </a:r>
          </a:p>
          <a:p>
            <a:pPr lvl="1"/>
            <a:r>
              <a:rPr/>
              <a:t>https://cryptomanager.com/download.php</a:t>
            </a:r>
          </a:p>
        </p:txBody>
      </p:sp>
      <p:pic>
        <p:nvPicPr>
          <p:cNvPr descr="fig:  assets/2022-10-01-16-00-44-image.png" id="0" name="Picture 1"/>
          <p:cNvPicPr>
            <a:picLocks noGrp="1" noChangeAspect="1"/>
          </p:cNvPicPr>
          <p:nvPr/>
        </p:nvPicPr>
        <p:blipFill>
          <a:blip r:embed="rId2"/>
          <a:stretch>
            <a:fillRect/>
          </a:stretch>
        </p:blipFill>
        <p:spPr bwMode="auto">
          <a:xfrm>
            <a:off x="3975100" y="203200"/>
            <a:ext cx="42799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Addario CryptoBench</a:t>
            </a:r>
          </a:p>
          <a:p>
            <a:pPr lvl="0"/>
            <a:r>
              <a:rPr/>
              <a:t>CryptoBench can be used for hash and symmetric asymmetric encryption-decryption operations.</a:t>
            </a:r>
          </a:p>
          <a:p>
            <a:pPr lvl="1"/>
            <a:r>
              <a:rPr>
                <a:hlinkClick r:id="rId2"/>
              </a:rPr>
              <a:t>CryptoBench Download Page</a:t>
            </a:r>
          </a:p>
          <a:p>
            <a:pPr lvl="1"/>
            <a:r>
              <a:rPr/>
              <a:t>http://www.addario.org/files/CryptoBench%20v1.0.1.zip</a:t>
            </a:r>
          </a:p>
        </p:txBody>
      </p:sp>
      <p:pic>
        <p:nvPicPr>
          <p:cNvPr descr="fig:  assets/2022-10-01-16-02-27-image.png" id="0" name="Picture 1"/>
          <p:cNvPicPr>
            <a:picLocks noGrp="1" noChangeAspect="1"/>
          </p:cNvPicPr>
          <p:nvPr/>
        </p:nvPicPr>
        <p:blipFill>
          <a:blip r:embed="rId3"/>
          <a:stretch>
            <a:fillRect/>
          </a:stretch>
        </p:blipFill>
        <p:spPr bwMode="auto">
          <a:xfrm>
            <a:off x="3568700" y="393700"/>
            <a:ext cx="5105400" cy="3505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Raymond’s MD5 &amp; SHA Checksum Utility</a:t>
            </a:r>
          </a:p>
          <a:p>
            <a:pPr lvl="0"/>
            <a:r>
              <a:rPr/>
              <a:t>Hash Calculation Utility</a:t>
            </a:r>
          </a:p>
          <a:p>
            <a:pPr lvl="0"/>
            <a:r>
              <a:rPr>
                <a:hlinkClick r:id="rId2"/>
              </a:rPr>
              <a:t>MD5 &amp; SHA Checksum Utility | Raymond’s WordPress</a:t>
            </a:r>
          </a:p>
        </p:txBody>
      </p:sp>
      <p:pic>
        <p:nvPicPr>
          <p:cNvPr descr="fig:  assets/2022-10-01-16-04-16-image.png" id="0" name="Picture 1"/>
          <p:cNvPicPr>
            <a:picLocks noGrp="1" noChangeAspect="1"/>
          </p:cNvPicPr>
          <p:nvPr/>
        </p:nvPicPr>
        <p:blipFill>
          <a:blip r:embed="rId3"/>
          <a:stretch>
            <a:fillRect/>
          </a:stretch>
        </p:blipFill>
        <p:spPr bwMode="auto">
          <a:xfrm>
            <a:off x="3568700" y="698500"/>
            <a:ext cx="5105400" cy="2870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SlavaSoft HashCalc</a:t>
            </a:r>
          </a:p>
          <a:p>
            <a:pPr lvl="0"/>
            <a:r>
              <a:rPr>
                <a:hlinkClick r:id="rId2"/>
              </a:rPr>
              <a:t>SlavaSoft HashCalc - Hash, CRC, and HMAC Calculator</a:t>
            </a:r>
          </a:p>
        </p:txBody>
      </p:sp>
      <p:pic>
        <p:nvPicPr>
          <p:cNvPr descr="fig:  assets/2022-10-01-16-05-15-image.png" id="0" name="Picture 1"/>
          <p:cNvPicPr>
            <a:picLocks noGrp="1" noChangeAspect="1"/>
          </p:cNvPicPr>
          <p:nvPr/>
        </p:nvPicPr>
        <p:blipFill>
          <a:blip r:embed="rId3"/>
          <a:stretch>
            <a:fillRect/>
          </a:stretch>
        </p:blipFill>
        <p:spPr bwMode="auto">
          <a:xfrm>
            <a:off x="4699000" y="203200"/>
            <a:ext cx="2832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(14)</a:t>
            </a:r>
          </a:p>
          <a:p>
            <a:pPr lvl="0"/>
            <a:r>
              <a:rPr/>
              <a:t>Compile application with debugging setting and in Execute Section use Debug F5 to start debugging</a:t>
            </a:r>
          </a:p>
        </p:txBody>
      </p:sp>
      <p:pic>
        <p:nvPicPr>
          <p:cNvPr descr="fig:  assets/2021-10-22-02-55-21-image.png" id="0" name="Picture 1"/>
          <p:cNvPicPr>
            <a:picLocks noGrp="1" noChangeAspect="1"/>
          </p:cNvPicPr>
          <p:nvPr/>
        </p:nvPicPr>
        <p:blipFill>
          <a:blip r:embed="rId2"/>
          <a:stretch>
            <a:fillRect/>
          </a:stretch>
        </p:blipFill>
        <p:spPr bwMode="auto">
          <a:xfrm>
            <a:off x="4711700" y="203200"/>
            <a:ext cx="2819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Portable PGP</a:t>
            </a:r>
          </a:p>
          <a:p>
            <a:pPr lvl="0"/>
            <a:r>
              <a:rPr/>
              <a:t>Portable PGP uses for the generation of PGP keys to transfer files securely via e-mail or other channels. You can encrypt or sign your documents with this tool then the receiver can open or verify your e-mail.</a:t>
            </a:r>
          </a:p>
          <a:p>
            <a:pPr lvl="0"/>
            <a:r>
              <a:rPr/>
              <a:t>https://ppgp.sourceforge.net/</a:t>
            </a:r>
          </a:p>
        </p:txBody>
      </p:sp>
      <p:pic>
        <p:nvPicPr>
          <p:cNvPr descr="fig:  assets/2022-10-01-16-13-53-image.png" id="0" name="Picture 1"/>
          <p:cNvPicPr>
            <a:picLocks noGrp="1" noChangeAspect="1"/>
          </p:cNvPicPr>
          <p:nvPr/>
        </p:nvPicPr>
        <p:blipFill>
          <a:blip r:embed="rId2"/>
          <a:stretch>
            <a:fillRect/>
          </a:stretch>
        </p:blipFill>
        <p:spPr bwMode="auto">
          <a:xfrm>
            <a:off x="3873500" y="203200"/>
            <a:ext cx="4483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Online Programming Envoriments</a:t>
            </a:r>
          </a:p>
          <a:p>
            <a:pPr lvl="0"/>
            <a:r>
              <a:rPr/>
              <a:t>Hackerrank</a:t>
            </a:r>
          </a:p>
          <a:p>
            <a:pPr lvl="1"/>
            <a:r>
              <a:rPr/>
              <a:t>https://www.hackerrank.com/</a:t>
            </a:r>
          </a:p>
          <a:p>
            <a:pPr lvl="0"/>
            <a:r>
              <a:rPr/>
              <a:t>CS50 Sandbox</a:t>
            </a:r>
          </a:p>
          <a:p>
            <a:pPr lvl="1"/>
            <a:r>
              <a:rPr/>
              <a:t>https://sandbox.cs50.io/</a:t>
            </a:r>
          </a:p>
          <a:p>
            <a:pPr lvl="0"/>
            <a:r>
              <a:rPr/>
              <a:t>Programiz C Online Complier</a:t>
            </a:r>
          </a:p>
          <a:p>
            <a:pPr lvl="1"/>
            <a:r>
              <a:rPr>
                <a:hlinkClick r:id="rId2"/>
              </a:rPr>
              <a:t>Online C Compiler</a:t>
            </a:r>
          </a:p>
        </p:txBody>
      </p:sp>
    </p:spTree>
  </p:cSld>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0" indent="0" marL="0">
                  <a:buNone/>
                </a:pPr>
                <a14:m>
                  <m:oMathPara xmlns:m="http://schemas.openxmlformats.org/officeDocument/2006/math">
                    <m:oMathParaPr>
                      <m:jc m:val="center"/>
                    </m:oMathParaPr>
                    <m:oMath>
                      <m:r>
                        <m:t>E</m:t>
                      </m:r>
                      <m:r>
                        <m:t>n</m:t>
                      </m:r>
                      <m:r>
                        <m:t>d</m:t>
                      </m:r>
                      <m:r>
                        <m:rPr>
                          <m:sty m:val="p"/>
                        </m:rPr>
                        <m:t>−</m:t>
                      </m:r>
                      <m:r>
                        <m:t>O</m:t>
                      </m:r>
                      <m:r>
                        <m:t>f</m:t>
                      </m:r>
                      <m:r>
                        <m:rPr>
                          <m:sty m:val="p"/>
                        </m:rPr>
                        <m:t>−</m:t>
                      </m:r>
                      <m:r>
                        <m:t>W</m:t>
                      </m:r>
                      <m:r>
                        <m:t>e</m:t>
                      </m:r>
                      <m:r>
                        <m:t>e</m:t>
                      </m:r>
                      <m:r>
                        <m:t>k</m:t>
                      </m:r>
                      <m:r>
                        <m:rPr>
                          <m:sty m:val="p"/>
                        </m:rPr>
                        <m:t>−</m:t>
                      </m:r>
                      <m:r>
                        <m:t>2</m:t>
                      </m:r>
                    </m:oMath>
                  </m:oMathPara>
                </a14:m>
              </a:p>
            </p:txBody>
          </p:sp>
        </mc:Choice>
      </mc:AlternateContent>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(15)</a:t>
            </a:r>
          </a:p>
          <a:p>
            <a:pPr lvl="0"/>
            <a:r>
              <a:rPr/>
              <a:t>The debugger will stop at the breakpoint at the debug point (blue line)</a:t>
            </a:r>
          </a:p>
        </p:txBody>
      </p:sp>
      <p:pic>
        <p:nvPicPr>
          <p:cNvPr descr="fig:  assets/2021-10-22-02-56-25-image.png" id="0" name="Picture 1"/>
          <p:cNvPicPr>
            <a:picLocks noGrp="1" noChangeAspect="1"/>
          </p:cNvPicPr>
          <p:nvPr/>
        </p:nvPicPr>
        <p:blipFill>
          <a:blip r:embed="rId2"/>
          <a:stretch>
            <a:fillRect/>
          </a:stretch>
        </p:blipFill>
        <p:spPr bwMode="auto">
          <a:xfrm>
            <a:off x="3568700" y="381000"/>
            <a:ext cx="5105400" cy="3517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DevCpp (Install / Compile / Run / Debug) (16)</a:t>
            </a:r>
          </a:p>
          <a:p>
            <a:pPr lvl="0"/>
            <a:r>
              <a:rPr/>
              <a:t>Moving to the next statement can be done via control buttons or shortcuts</a:t>
            </a:r>
          </a:p>
        </p:txBody>
      </p:sp>
      <p:pic>
        <p:nvPicPr>
          <p:cNvPr descr="fig:  assets/2021-10-22-02-57-14-image.png" id="0" name="Picture 1"/>
          <p:cNvPicPr>
            <a:picLocks noGrp="1" noChangeAspect="1"/>
          </p:cNvPicPr>
          <p:nvPr/>
        </p:nvPicPr>
        <p:blipFill>
          <a:blip r:embed="rId2"/>
          <a:stretch>
            <a:fillRect/>
          </a:stretch>
        </p:blipFill>
        <p:spPr bwMode="auto">
          <a:xfrm>
            <a:off x="3568700" y="838200"/>
            <a:ext cx="5105400" cy="2590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(17)</a:t>
            </a:r>
          </a:p>
          <a:p>
            <a:pPr lvl="0" indent="0" marL="0">
              <a:buNone/>
            </a:pPr>
            <a:r>
              <a:rPr/>
              <a:t>-Press </a:t>
            </a:r>
            <a:r>
              <a:rPr>
                <a:latin typeface="Courier"/>
              </a:rPr>
              <a:t>F8</a:t>
            </a:r>
            <a:r>
              <a:rPr/>
              <a:t>to step-by-step continue</a:t>
            </a:r>
          </a:p>
          <a:p>
            <a:pPr lvl="0"/>
            <a:r>
              <a:rPr/>
              <a:t>Then go to </a:t>
            </a:r>
            <a:r>
              <a:rPr>
                <a:latin typeface="Courier"/>
              </a:rPr>
              <a:t>Project Options -&gt; Compiler -&gt; Linker</a:t>
            </a:r>
            <a:r>
              <a:rPr/>
              <a:t> and set Generate debugging information to “yes”, and make sure you are not using any optimization options (they’re not good for debug mode). Also, check the Parameters tab, and make sure you don’t have any optimization options (like </a:t>
            </a:r>
            <a:r>
              <a:rPr>
                <a:latin typeface="Courier"/>
              </a:rPr>
              <a:t>-O2</a:t>
            </a:r>
            <a:r>
              <a:rPr/>
              <a:t> or </a:t>
            </a:r>
            <a:r>
              <a:rPr>
                <a:latin typeface="Courier"/>
              </a:rPr>
              <a:t>-O3</a:t>
            </a:r>
            <a:r>
              <a:rPr/>
              <a:t>, but </a:t>
            </a:r>
            <a:r>
              <a:rPr>
                <a:latin typeface="Courier"/>
              </a:rPr>
              <a:t>-O0</a:t>
            </a:r>
            <a:r>
              <a:rPr/>
              <a:t> is ok because it means no optimization) or strip option (</a:t>
            </a:r>
            <a:r>
              <a:rPr>
                <a:latin typeface="Courier"/>
              </a:rPr>
              <a:t>-s</a:t>
            </a:r>
            <a:r>
              <a:rPr/>
              <a:t>).</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(18)</a:t>
            </a:r>
          </a:p>
          <a:p>
            <a:pPr lvl="0"/>
            <a:r>
              <a:rPr/>
              <a:t>After that, do a full rebuild (</a:t>
            </a:r>
            <a:r>
              <a:rPr>
                <a:latin typeface="Courier"/>
              </a:rPr>
              <a:t>Ctrl-F11</a:t>
            </a:r>
            <a:r>
              <a:rPr/>
              <a:t>), then set a breakpoint(s) where you want the debugger to stop (otherwise it will just run the program). To set a breakpoint on a line, just click on the gutter (the gray band on the left), or press </a:t>
            </a:r>
            <a:r>
              <a:rPr>
                <a:latin typeface="Courier"/>
              </a:rPr>
              <a:t>Ctrl-F5</a:t>
            </a:r>
            <a:r>
              <a:rPr/>
              <a:t>.</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(19)</a:t>
            </a:r>
          </a:p>
          <a:p>
            <a:pPr lvl="0"/>
            <a:r>
              <a:rPr/>
              <a:t>Now you are ready to launch the debugger, by pressing F8 or clicking the debug button. If everything goes well, the program will start, and then stop at the first breakpoint. Then you can step through the code, entering function calls, by pressing </a:t>
            </a:r>
            <a:r>
              <a:rPr>
                <a:latin typeface="Courier"/>
              </a:rPr>
              <a:t>Shift-F7</a:t>
            </a:r>
            <a:r>
              <a:rPr/>
              <a:t> or the “step into” button, or stepping over the function calls, by pressing </a:t>
            </a:r>
            <a:r>
              <a:rPr>
                <a:latin typeface="Courier"/>
              </a:rPr>
              <a:t>F7</a:t>
            </a:r>
            <a:r>
              <a:rPr/>
              <a:t> or the “next step” button. You can press </a:t>
            </a:r>
            <a:r>
              <a:rPr>
                <a:latin typeface="Courier"/>
              </a:rPr>
              <a:t>Ctrl-F7</a:t>
            </a:r>
            <a:r>
              <a:rPr/>
              <a:t> or the “</a:t>
            </a:r>
            <a:r>
              <a:rPr>
                <a:latin typeface="Courier"/>
              </a:rPr>
              <a:t>continue</a:t>
            </a:r>
            <a:r>
              <a:rPr/>
              <a:t>” button to continue execution till the next breakpoint. At any time, you can add or remove breakpoints.</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(20)</a:t>
            </a:r>
          </a:p>
          <a:p>
            <a:pPr lvl="0" indent="0" marL="0">
              <a:buNone/>
            </a:pPr>
            <a:r>
              <a:rPr/>
              <a:t>When the program stopped at a breakpoint and you are stepping through the code, you can display the values of various variables in your program by putting your mouse over them, or you can display variables and expressions by pressing </a:t>
            </a:r>
            <a:r>
              <a:rPr>
                <a:latin typeface="Courier"/>
              </a:rPr>
              <a:t>F4</a:t>
            </a:r>
            <a:r>
              <a:rPr/>
              <a:t>or the “add watch” button and typing the expression.</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DevCpp (Install / Compile / Run / Debug) (21)</a:t>
            </a:r>
          </a:p>
          <a:p>
            <a:pPr lvl="0" indent="0" marL="0">
              <a:buNone/>
            </a:pPr>
            <a:r>
              <a:rPr>
                <a:hlinkClick r:id="rId2"/>
              </a:rPr>
              <a:t>How do I debug using Dev-C++</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a:t>
            </a:r>
          </a:p>
          <a:p>
            <a:pPr lvl="0" indent="0" marL="0">
              <a:buNone/>
            </a:pPr>
            <a:r>
              <a:rPr/>
              <a:t>Download Code Blocks from the following link</a:t>
            </a:r>
          </a:p>
          <a:p>
            <a:pPr lvl="0" indent="0" marL="0">
              <a:buNone/>
            </a:pPr>
            <a:r>
              <a:rPr>
                <a:hlinkClick r:id="rId2"/>
              </a:rPr>
              <a:t>Binary releases - Code::Blocks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Outline</a:t>
            </a:r>
          </a:p>
          <a:p>
            <a:pPr lvl="0"/>
            <a:r>
              <a:rPr/>
              <a:t>Common Tools and Platforms</a:t>
            </a:r>
          </a:p>
          <a:p>
            <a:pPr lvl="1"/>
            <a:r>
              <a:rPr/>
              <a:t>Fatih Kalem, Notepad++,HxD, MarktextApp,Cygwin,Dependency Walker,Doxygen,Sonarlint, Codepen.io, Codebeautify.org, Codeshare.io,AsciiFlow.com, Freemind, Mockflow, Wireflow, PlantUML,Drawio,Putty, MobaXterm,Teamviewer,AnyDesk,Paletton.com,Colorhunt.co,Understand,JD Project,Cutter,IDA Pro / Freeware,pythontutor,godbolt,scrcpy,Travis-CI,AppVeyor,Jenkins,Vagrant,Docker / Docker Compose / Kubernetes,Nuget,SCV Cryptomanager,Addario CryptoBench,Raymond’s MD5 &amp; SHA Checksum Utility,SlavaSoft HashCalc,Portable PGP, and more …</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(2)</a:t>
            </a:r>
          </a:p>
          <a:p>
            <a:pPr lvl="0" indent="0" marL="0">
              <a:buNone/>
            </a:pPr>
            <a:r>
              <a:rPr/>
              <a:t>Open Code Blocks and</a:t>
            </a:r>
          </a:p>
          <a:p>
            <a:pPr lvl="0" indent="0" marL="0">
              <a:buNone/>
            </a:pPr>
            <a:r>
              <a:rPr/>
              <a:t>Select </a:t>
            </a:r>
            <a:r>
              <a:rPr>
                <a:latin typeface="Courier"/>
              </a:rPr>
              <a:t>File-&gt;New-&gt;Project</a:t>
            </a:r>
          </a:p>
        </p:txBody>
      </p:sp>
      <p:pic>
        <p:nvPicPr>
          <p:cNvPr descr="fig:  assets/2021-10-22-03-33-42-image.png" id="0" name="Picture 1"/>
          <p:cNvPicPr>
            <a:picLocks noGrp="1" noChangeAspect="1"/>
          </p:cNvPicPr>
          <p:nvPr/>
        </p:nvPicPr>
        <p:blipFill>
          <a:blip r:embed="rId2"/>
          <a:stretch>
            <a:fillRect/>
          </a:stretch>
        </p:blipFill>
        <p:spPr bwMode="auto">
          <a:xfrm>
            <a:off x="3594100" y="203200"/>
            <a:ext cx="50546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(3)</a:t>
            </a:r>
          </a:p>
          <a:p>
            <a:pPr lvl="0" indent="0" marL="0">
              <a:buNone/>
            </a:pPr>
            <a:r>
              <a:rPr/>
              <a:t>Select </a:t>
            </a:r>
            <a:r>
              <a:rPr>
                <a:latin typeface="Courier"/>
              </a:rPr>
              <a:t>Console Application</a:t>
            </a:r>
          </a:p>
          <a:p>
            <a:pPr lvl="0" indent="0" marL="0">
              <a:buNone/>
            </a:pPr>
            <a:r>
              <a:rPr/>
              <a:t>Click </a:t>
            </a:r>
            <a:r>
              <a:rPr>
                <a:latin typeface="Courier"/>
              </a:rPr>
              <a:t>Next</a:t>
            </a:r>
            <a:r>
              <a:rPr/>
              <a:t> from Opening Window</a:t>
            </a:r>
          </a:p>
        </p:txBody>
      </p:sp>
      <p:pic>
        <p:nvPicPr>
          <p:cNvPr descr="fig:  assets/2021-10-22-03-34-32-image.png" id="0" name="Picture 1"/>
          <p:cNvPicPr>
            <a:picLocks noGrp="1" noChangeAspect="1"/>
          </p:cNvPicPr>
          <p:nvPr/>
        </p:nvPicPr>
        <p:blipFill>
          <a:blip r:embed="rId2"/>
          <a:stretch>
            <a:fillRect/>
          </a:stretch>
        </p:blipFill>
        <p:spPr bwMode="auto">
          <a:xfrm>
            <a:off x="4051300" y="203200"/>
            <a:ext cx="4140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(4)</a:t>
            </a:r>
          </a:p>
          <a:p>
            <a:pPr lvl="0" indent="0" marL="0">
              <a:buNone/>
            </a:pPr>
            <a:r>
              <a:rPr/>
              <a:t>Select </a:t>
            </a:r>
            <a:r>
              <a:rPr>
                <a:latin typeface="Courier"/>
              </a:rPr>
              <a:t>C</a:t>
            </a:r>
            <a:r>
              <a:rPr/>
              <a:t> for Sample Project</a:t>
            </a:r>
          </a:p>
        </p:txBody>
      </p:sp>
      <p:pic>
        <p:nvPicPr>
          <p:cNvPr descr="fig:  assets/2021-10-22-03-34-44-image.png" id="0" name="Picture 1"/>
          <p:cNvPicPr>
            <a:picLocks noGrp="1" noChangeAspect="1"/>
          </p:cNvPicPr>
          <p:nvPr/>
        </p:nvPicPr>
        <p:blipFill>
          <a:blip r:embed="rId2"/>
          <a:stretch>
            <a:fillRect/>
          </a:stretch>
        </p:blipFill>
        <p:spPr bwMode="auto">
          <a:xfrm>
            <a:off x="4051300" y="203200"/>
            <a:ext cx="4127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(5)</a:t>
            </a:r>
          </a:p>
          <a:p>
            <a:pPr lvl="0" indent="0" marL="0">
              <a:buNone/>
            </a:pPr>
            <a:r>
              <a:rPr/>
              <a:t>Write a project name and title also set a project folder</a:t>
            </a:r>
          </a:p>
        </p:txBody>
      </p:sp>
      <p:pic>
        <p:nvPicPr>
          <p:cNvPr descr="fig:  assets/2021-10-22-03-35-41-image.png" id="0" name="Picture 1"/>
          <p:cNvPicPr>
            <a:picLocks noGrp="1" noChangeAspect="1"/>
          </p:cNvPicPr>
          <p:nvPr/>
        </p:nvPicPr>
        <p:blipFill>
          <a:blip r:embed="rId2"/>
          <a:stretch>
            <a:fillRect/>
          </a:stretch>
        </p:blipFill>
        <p:spPr bwMode="auto">
          <a:xfrm>
            <a:off x="4013200" y="203200"/>
            <a:ext cx="4216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(6)</a:t>
            </a:r>
          </a:p>
          <a:p>
            <a:pPr lvl="0" indent="0" marL="0">
              <a:buNone/>
            </a:pPr>
            <a:r>
              <a:rPr/>
              <a:t>Select a compiler for this project we selected </a:t>
            </a:r>
            <a:r>
              <a:rPr>
                <a:latin typeface="Courier"/>
              </a:rPr>
              <a:t>GCC</a:t>
            </a:r>
            <a:r>
              <a:rPr/>
              <a:t> but you can select C compilers from the list. Set Debug and Release executable output folders.</a:t>
            </a:r>
          </a:p>
        </p:txBody>
      </p:sp>
      <p:pic>
        <p:nvPicPr>
          <p:cNvPr descr="fig:  assets/2021-10-22-03-36-10-image.png" id="0" name="Picture 1"/>
          <p:cNvPicPr>
            <a:picLocks noGrp="1" noChangeAspect="1"/>
          </p:cNvPicPr>
          <p:nvPr/>
        </p:nvPicPr>
        <p:blipFill>
          <a:blip r:embed="rId2"/>
          <a:stretch>
            <a:fillRect/>
          </a:stretch>
        </p:blipFill>
        <p:spPr bwMode="auto">
          <a:xfrm>
            <a:off x="4064000" y="203200"/>
            <a:ext cx="41148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(7)</a:t>
            </a:r>
          </a:p>
          <a:p>
            <a:pPr lvl="0"/>
            <a:r>
              <a:rPr/>
              <a:t>After this wizard, you will have the following code</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(8)</a:t>
            </a:r>
          </a:p>
          <a:p>
            <a:pPr lvl="0" indent="0" marL="0">
              <a:buNone/>
            </a:pPr>
            <a:r>
              <a:rPr/>
              <a:t>Select </a:t>
            </a:r>
            <a:r>
              <a:rPr>
                <a:latin typeface="Courier"/>
              </a:rPr>
              <a:t>Debug</a:t>
            </a:r>
            <a:r>
              <a:rPr/>
              <a:t> Build from the menu</a:t>
            </a:r>
          </a:p>
        </p:txBody>
      </p:sp>
      <p:pic>
        <p:nvPicPr>
          <p:cNvPr descr="fig:  assets/2021-10-22-03-38-33-image.png" id="0" name="Picture 1"/>
          <p:cNvPicPr>
            <a:picLocks noGrp="1" noChangeAspect="1"/>
          </p:cNvPicPr>
          <p:nvPr/>
        </p:nvPicPr>
        <p:blipFill>
          <a:blip r:embed="rId2"/>
          <a:stretch>
            <a:fillRect/>
          </a:stretch>
        </p:blipFill>
        <p:spPr bwMode="auto">
          <a:xfrm>
            <a:off x="3568700" y="1181100"/>
            <a:ext cx="5105400" cy="1930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height:300px center</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(9)</a:t>
            </a:r>
          </a:p>
          <a:p>
            <a:pPr lvl="0" indent="0" marL="0">
              <a:buNone/>
            </a:pPr>
            <a:r>
              <a:rPr/>
              <a:t>Run with Build and Run </a:t>
            </a:r>
            <a:r>
              <a:rPr>
                <a:latin typeface="Courier"/>
              </a:rPr>
              <a:t>F9</a:t>
            </a:r>
          </a:p>
        </p:txBody>
      </p:sp>
      <p:pic>
        <p:nvPicPr>
          <p:cNvPr descr="fig:  assets/2021-10-22-03-36-51-image.png" id="0" name="Picture 1"/>
          <p:cNvPicPr>
            <a:picLocks noGrp="1" noChangeAspect="1"/>
          </p:cNvPicPr>
          <p:nvPr/>
        </p:nvPicPr>
        <p:blipFill>
          <a:blip r:embed="rId2"/>
          <a:stretch>
            <a:fillRect/>
          </a:stretch>
        </p:blipFill>
        <p:spPr bwMode="auto">
          <a:xfrm>
            <a:off x="3695700" y="203200"/>
            <a:ext cx="4864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(10)</a:t>
            </a:r>
          </a:p>
          <a:p>
            <a:pPr lvl="0"/>
            <a:r>
              <a:rPr/>
              <a:t>You should see the following output</a:t>
            </a:r>
          </a:p>
        </p:txBody>
      </p:sp>
      <p:pic>
        <p:nvPicPr>
          <p:cNvPr descr="fig:  assets/2021-10-22-03-37-14-image.png" id="0" name="Picture 1"/>
          <p:cNvPicPr>
            <a:picLocks noGrp="1" noChangeAspect="1"/>
          </p:cNvPicPr>
          <p:nvPr/>
        </p:nvPicPr>
        <p:blipFill>
          <a:blip r:embed="rId2"/>
          <a:stretch>
            <a:fillRect/>
          </a:stretch>
        </p:blipFill>
        <p:spPr bwMode="auto">
          <a:xfrm>
            <a:off x="3568700" y="1219200"/>
            <a:ext cx="5105400" cy="1841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(11)</a:t>
            </a:r>
          </a:p>
          <a:p>
            <a:pPr lvl="0"/>
            <a:r>
              <a:rPr/>
              <a:t>Add the following lines to your source code for debugging</a:t>
            </a:r>
          </a:p>
          <a:p>
            <a:pPr lvl="0" indent="0">
              <a:buNone/>
            </a:pPr>
            <a:r>
              <a:rPr>
                <a:solidFill>
                  <a:srgbClr val="BC7A00"/>
                </a:solidFill>
                <a:latin typeface="Courier"/>
              </a:rPr>
              <a:t>#include </a:t>
            </a:r>
            <a:r>
              <a:rPr b="1">
                <a:solidFill>
                  <a:srgbClr val="008000"/>
                </a:solidFill>
                <a:latin typeface="Courier"/>
              </a:rPr>
              <a:t>&lt;stdio.h&gt;</a:t>
            </a:r>
            <a:br/>
            <a:r>
              <a:rPr>
                <a:solidFill>
                  <a:srgbClr val="BC7A00"/>
                </a:solidFill>
                <a:latin typeface="Courier"/>
              </a:rPr>
              <a:t>#include </a:t>
            </a:r>
            <a:r>
              <a:rPr b="1">
                <a:solidFill>
                  <a:srgbClr val="008000"/>
                </a:solidFill>
                <a:latin typeface="Courier"/>
              </a:rPr>
              <a:t>&lt;stdlib.h&gt;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Step-1\n"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Step-2\n"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Step-3\n"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Step-4\n"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Step-5\n"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 Step-6\n"</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Algorithm Basics</a:t>
            </a:r>
          </a:p>
          <a:p>
            <a:pPr lvl="0" indent="0" marL="0">
              <a:spcBef>
                <a:spcPts val="3000"/>
              </a:spcBef>
              <a:buNone/>
            </a:pPr>
            <a:r>
              <a:rPr b="1"/>
              <a:t>Flowgorithm (1)</a:t>
            </a:r>
          </a:p>
          <a:p>
            <a:pPr lvl="0"/>
            <a:r>
              <a:rPr/>
              <a:t>http://www.flowgorithm.org/</a:t>
            </a:r>
          </a:p>
          <a:p>
            <a:pPr lvl="0"/>
            <a:r>
              <a:rPr>
                <a:hlinkClick r:id="rId2"/>
              </a:rPr>
              <a:t>Flowgorithm - Documentation</a:t>
            </a:r>
          </a:p>
          <a:p>
            <a:pPr lvl="0"/>
            <a:r>
              <a:rPr/>
              <a:t>https://github.com/timoteoponce/flowgorithm-examples</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(12)</a:t>
            </a:r>
          </a:p>
          <a:p>
            <a:pPr lvl="0"/>
            <a:r>
              <a:rPr/>
              <a:t>and add breakpoints with </a:t>
            </a:r>
            <a:r>
              <a:rPr>
                <a:latin typeface="Courier"/>
              </a:rPr>
              <a:t>F5</a:t>
            </a:r>
            <a:r>
              <a:rPr/>
              <a:t> or mouse click</a:t>
            </a:r>
          </a:p>
        </p:txBody>
      </p:sp>
      <p:pic>
        <p:nvPicPr>
          <p:cNvPr descr="fig:  assets/2021-10-22-03-44-38-image.png" id="0" name="Picture 1"/>
          <p:cNvPicPr>
            <a:picLocks noGrp="1" noChangeAspect="1"/>
          </p:cNvPicPr>
          <p:nvPr/>
        </p:nvPicPr>
        <p:blipFill>
          <a:blip r:embed="rId2"/>
          <a:stretch>
            <a:fillRect/>
          </a:stretch>
        </p:blipFill>
        <p:spPr bwMode="auto">
          <a:xfrm>
            <a:off x="3568700" y="850900"/>
            <a:ext cx="5105400" cy="257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(13)</a:t>
            </a:r>
          </a:p>
          <a:p>
            <a:pPr lvl="0"/>
            <a:r>
              <a:rPr/>
              <a:t>select </a:t>
            </a:r>
            <a:r>
              <a:rPr>
                <a:latin typeface="Courier"/>
              </a:rPr>
              <a:t>Debug-&gt;Start/Continue</a:t>
            </a:r>
            <a:r>
              <a:rPr/>
              <a:t> to start debugger</a:t>
            </a:r>
          </a:p>
        </p:txBody>
      </p:sp>
      <p:pic>
        <p:nvPicPr>
          <p:cNvPr descr="fig:  assets/2021-10-22-03-45-21-image.png" id="0" name="Picture 1"/>
          <p:cNvPicPr>
            <a:picLocks noGrp="1" noChangeAspect="1"/>
          </p:cNvPicPr>
          <p:nvPr/>
        </p:nvPicPr>
        <p:blipFill>
          <a:blip r:embed="rId2"/>
          <a:stretch>
            <a:fillRect/>
          </a:stretch>
        </p:blipFill>
        <p:spPr bwMode="auto">
          <a:xfrm>
            <a:off x="4546600" y="203200"/>
            <a:ext cx="3162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Code Blocks (Install / Compile / Run / Debug) (14)</a:t>
            </a:r>
          </a:p>
          <a:p>
            <a:pPr lvl="0"/>
            <a:r>
              <a:rPr/>
              <a:t>If you see the following error this is related to long or turkish characters including the path. Just move the project to a shorter path and try again</a:t>
            </a:r>
          </a:p>
          <a:p>
            <a:pPr lvl="0" indent="0">
              <a:buNone/>
            </a:pPr>
            <a:r>
              <a:rPr>
                <a:latin typeface="Courier"/>
              </a:rPr>
              <a:t>Setting breakpoints
Debugger name and version: GNU gdb (GDB) 8.1
Starting the debuggee failed: No executable specified, use `target exec'.
Debugger finished with status 0</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(15)</a:t>
            </a:r>
          </a:p>
          <a:p>
            <a:pPr lvl="0" indent="0" marL="0">
              <a:buNone/>
            </a:pPr>
            <a:r>
              <a:rPr/>
              <a:t>You will see the following yellow pointer for the debugger</a:t>
            </a:r>
          </a:p>
        </p:txBody>
      </p:sp>
      <p:pic>
        <p:nvPicPr>
          <p:cNvPr descr="fig:  assets/2021-10-22-03-44-38-image.png" id="0" name="Picture 1"/>
          <p:cNvPicPr>
            <a:picLocks noGrp="1" noChangeAspect="1"/>
          </p:cNvPicPr>
          <p:nvPr/>
        </p:nvPicPr>
        <p:blipFill>
          <a:blip r:embed="rId2"/>
          <a:stretch>
            <a:fillRect/>
          </a:stretch>
        </p:blipFill>
        <p:spPr bwMode="auto">
          <a:xfrm>
            <a:off x="3568700" y="850900"/>
            <a:ext cx="5105400" cy="2578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Code Blocks (Install / Compile / Run / Debug) (16)</a:t>
            </a:r>
          </a:p>
          <a:p>
            <a:pPr lvl="0" indent="0" marL="0">
              <a:buNone/>
            </a:pPr>
            <a:r>
              <a:rPr/>
              <a:t>You can use the following menu or shortcuts for step-by-step debugging.</a:t>
            </a:r>
          </a:p>
        </p:txBody>
      </p:sp>
      <p:pic>
        <p:nvPicPr>
          <p:cNvPr descr="fig:  assets/2021-10-22-03-45-08-image.png" id="0" name="Picture 1"/>
          <p:cNvPicPr>
            <a:picLocks noGrp="1" noChangeAspect="1"/>
          </p:cNvPicPr>
          <p:nvPr/>
        </p:nvPicPr>
        <p:blipFill>
          <a:blip r:embed="rId2"/>
          <a:stretch>
            <a:fillRect/>
          </a:stretch>
        </p:blipFill>
        <p:spPr bwMode="auto">
          <a:xfrm>
            <a:off x="3568700" y="1778000"/>
            <a:ext cx="5105400" cy="711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height:150px center</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(1)</a:t>
            </a:r>
          </a:p>
          <a:p>
            <a:pPr lvl="0" indent="0" marL="0">
              <a:buNone/>
            </a:pPr>
            <a:r>
              <a:rPr/>
              <a:t>Download and install </a:t>
            </a:r>
            <a:r>
              <a:rPr>
                <a:latin typeface="Courier"/>
              </a:rPr>
              <a:t>MinGW</a:t>
            </a:r>
            <a:r>
              <a:rPr/>
              <a:t> or </a:t>
            </a:r>
            <a:r>
              <a:rPr>
                <a:latin typeface="Courier"/>
              </a:rPr>
              <a:t>LLVM</a:t>
            </a:r>
            <a:r>
              <a:rPr/>
              <a:t> compiler (if you downloaded then skip this step)</a:t>
            </a:r>
          </a:p>
          <a:p>
            <a:pPr lvl="0"/>
            <a:r>
              <a:rPr/>
              <a:t>MinGW installer (clang)</a:t>
            </a:r>
          </a:p>
          <a:p>
            <a:pPr lvl="1"/>
            <a:r>
              <a:rPr>
                <a:hlinkClick r:id="rId2"/>
              </a:rPr>
              <a:t>Download MinGW-w64 - for 32 and 64-bit Windows from SourceForge.net</a:t>
            </a:r>
          </a:p>
          <a:p>
            <a:pPr lvl="0"/>
            <a:r>
              <a:rPr/>
              <a:t>If you have a problem try `Github`` builds</a:t>
            </a:r>
          </a:p>
          <a:p>
            <a:pPr lvl="1"/>
            <a:r>
              <a:rPr/>
              <a:t>https://github.com/niXman/mingw-builds-binaries/releases</a:t>
            </a:r>
          </a:p>
          <a:p>
            <a:pPr lvl="1"/>
            <a:r>
              <a:rPr/>
              <a:t>https://github.com/niXman/mingw-builds-binaries/releases/download/12.2.0-rt_v10-rev0/x86_64-12.2.0-release-win32-seh-rt_v10-rev0.7z</a:t>
            </a:r>
          </a:p>
          <a:p>
            <a:pPr lvl="0"/>
            <a:r>
              <a:rPr/>
              <a:t>LLVM installer (gcc/g++)</a:t>
            </a:r>
          </a:p>
          <a:p>
            <a:pPr lvl="0"/>
            <a:r>
              <a:rPr>
                <a:hlinkClick r:id="rId3"/>
              </a:rPr>
              <a:t>Download LLVM releases</a:t>
            </a:r>
          </a:p>
          <a:p>
            <a:pPr lvl="1"/>
            <a:r>
              <a:rPr/>
              <a:t>Also use the following notes</a:t>
            </a:r>
          </a:p>
          <a:p>
            <a:pPr lvl="2"/>
            <a:r>
              <a:rPr/>
              <a:t>https://llvm.org/devmtg/2014-04/PDFs/Talks/clang-cl.pdf</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(2)</a:t>
            </a:r>
          </a:p>
          <a:p>
            <a:pPr lvl="0" indent="0" marL="0">
              <a:buNone/>
            </a:pPr>
            <a:r>
              <a:rPr/>
              <a:t>Open a console with “</a:t>
            </a:r>
            <a:r>
              <a:rPr>
                <a:latin typeface="Courier"/>
              </a:rPr>
              <a:t>cmd</a:t>
            </a:r>
            <a:r>
              <a:rPr/>
              <a:t>” and test the following commands if commands are not recognized then set the system environment variable to add </a:t>
            </a:r>
            <a:r>
              <a:rPr>
                <a:latin typeface="Courier"/>
              </a:rPr>
              <a:t>gcc</a:t>
            </a:r>
            <a:r>
              <a:rPr/>
              <a:t> and </a:t>
            </a:r>
            <a:r>
              <a:rPr>
                <a:latin typeface="Courier"/>
              </a:rPr>
              <a:t>g++</a:t>
            </a:r>
            <a:r>
              <a:rPr/>
              <a:t> executable paths to the path variable (add to both system and user path variable)</a:t>
            </a:r>
          </a:p>
          <a:p>
            <a:pPr lvl="0" indent="0">
              <a:buNone/>
            </a:pPr>
            <a:r>
              <a:rPr>
                <a:latin typeface="Courier"/>
              </a:rPr>
              <a:t>gcc --version
g++ --version</a:t>
            </a:r>
          </a:p>
          <a:p>
            <a:pPr lvl="0" indent="0">
              <a:buNone/>
            </a:pPr>
            <a:r>
              <a:rPr>
                <a:latin typeface="Courier"/>
              </a:rPr>
              <a:t>C:\Users\ugur.coruh&gt;gcc --version
gcc (x86_64-win32-seh-rev0, Built by MinGW-W64 project) 8.1.0
Copyright (C) 2018 Free Software Foundation, Inc.
This is free software; see the source for copying conditions.  There is NO
warranty; not even for MERCHANTABILITY or FITNESS FOR A PARTICULAR PURPOSE.</a:t>
            </a:r>
          </a:p>
          <a:p>
            <a:pPr lvl="0" indent="0">
              <a:buNone/>
            </a:pPr>
            <a:r>
              <a:rPr>
                <a:latin typeface="Courier"/>
              </a:rPr>
              <a:t>clang --version</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GCC/G++ Complier (MinGW) / Clang-cl (LLVM) (3)</a:t>
            </a:r>
          </a:p>
          <a:p>
            <a:pPr lvl="0"/>
            <a:r>
              <a:rPr/>
              <a:t>for </a:t>
            </a:r>
            <a:r>
              <a:rPr>
                <a:latin typeface="Courier"/>
              </a:rPr>
              <a:t>gcc.exe</a:t>
            </a:r>
            <a:r>
              <a:rPr/>
              <a:t>, </a:t>
            </a:r>
            <a:r>
              <a:rPr>
                <a:latin typeface="Courier"/>
              </a:rPr>
              <a:t>g++.exe</a:t>
            </a:r>
            <a:r>
              <a:rPr/>
              <a:t> and </a:t>
            </a:r>
            <a:r>
              <a:rPr>
                <a:latin typeface="Courier"/>
              </a:rPr>
              <a:t>gdb.exe</a:t>
            </a:r>
          </a:p>
          <a:p>
            <a:pPr lvl="0" indent="0">
              <a:buNone/>
            </a:pPr>
            <a:r>
              <a:rPr>
                <a:latin typeface="Courier"/>
              </a:rPr>
              <a:t>C:\Program Files</a:t>
            </a:r>
            <a:r>
              <a:rPr>
                <a:solidFill>
                  <a:srgbClr val="902000"/>
                </a:solidFill>
                <a:latin typeface="Courier"/>
              </a:rPr>
              <a:t>\m</a:t>
            </a:r>
            <a:r>
              <a:rPr>
                <a:latin typeface="Courier"/>
              </a:rPr>
              <a:t>ingw-w64</a:t>
            </a:r>
            <a:r>
              <a:rPr>
                <a:solidFill>
                  <a:srgbClr val="902000"/>
                </a:solidFill>
                <a:latin typeface="Courier"/>
              </a:rPr>
              <a:t>\x</a:t>
            </a:r>
            <a:r>
              <a:rPr>
                <a:latin typeface="Courier"/>
              </a:rPr>
              <a:t>86_64-8.1.0-win32-seh-rt_v6-rev0</a:t>
            </a:r>
            <a:r>
              <a:rPr>
                <a:solidFill>
                  <a:srgbClr val="902000"/>
                </a:solidFill>
                <a:latin typeface="Courier"/>
              </a:rPr>
              <a:t>\m</a:t>
            </a:r>
            <a:r>
              <a:rPr>
                <a:latin typeface="Courier"/>
              </a:rPr>
              <a:t>ingw64</a:t>
            </a:r>
            <a:r>
              <a:rPr>
                <a:solidFill>
                  <a:srgbClr val="902000"/>
                </a:solidFill>
                <a:latin typeface="Courier"/>
              </a:rPr>
              <a:t>\b</a:t>
            </a:r>
            <a:r>
              <a:rPr>
                <a:latin typeface="Courier"/>
              </a:rPr>
              <a:t>in</a:t>
            </a:r>
          </a:p>
          <a:p>
            <a:pPr lvl="0"/>
            <a:r>
              <a:rPr/>
              <a:t>for </a:t>
            </a:r>
            <a:r>
              <a:rPr>
                <a:latin typeface="Courier"/>
              </a:rPr>
              <a:t>clang.exe</a:t>
            </a:r>
            <a:r>
              <a:rPr/>
              <a:t>, </a:t>
            </a:r>
            <a:r>
              <a:rPr>
                <a:latin typeface="Courier"/>
              </a:rPr>
              <a:t>lldb.exe</a:t>
            </a:r>
          </a:p>
          <a:p>
            <a:pPr lvl="0" indent="0">
              <a:buNone/>
            </a:pPr>
            <a:r>
              <a:rPr>
                <a:latin typeface="Courier"/>
              </a:rPr>
              <a:t>C:\Program Files\LLVM\bin</a:t>
            </a:r>
          </a:p>
          <a:p>
            <a:pPr lvl="0" indent="0" marL="0">
              <a:buNone/>
            </a:pPr>
            <a:r>
              <a:rPr/>
              <a:t>This folder path changes according to your setup</a:t>
            </a:r>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a:t>
            </a:r>
          </a:p>
          <a:p>
            <a:pPr lvl="0" indent="0" marL="0">
              <a:buNone/>
            </a:pPr>
            <a:r>
              <a:rPr/>
              <a:t>Download Visual Studio Code from the following link</a:t>
            </a:r>
          </a:p>
          <a:p>
            <a:pPr lvl="0" indent="0" marL="0">
              <a:buNone/>
            </a:pPr>
            <a:r>
              <a:rPr>
                <a:hlinkClick r:id="rId2"/>
              </a:rPr>
              <a:t>Download Visual Studio Code - Mac, Linux, Windows</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(2)</a:t>
            </a:r>
          </a:p>
          <a:p>
            <a:pPr lvl="0" indent="0" marL="0">
              <a:buNone/>
            </a:pPr>
            <a:r>
              <a:rPr/>
              <a:t>In this sample, you will find MinGW and LLVM compiler combinations for C and C++</a:t>
            </a:r>
          </a:p>
          <a:p>
            <a:pPr lvl="0" indent="0" marL="0">
              <a:buNone/>
            </a:pPr>
            <a:r>
              <a:rPr/>
              <a:t>Create a folder and enter this folder then open this folder with vscode by right click</a:t>
            </a:r>
          </a:p>
        </p:txBody>
      </p:sp>
      <p:pic>
        <p:nvPicPr>
          <p:cNvPr descr="fig:  assets/2021-10-22-04-28-24-image.png" id="0" name="Picture 1"/>
          <p:cNvPicPr>
            <a:picLocks noGrp="1" noChangeAspect="1"/>
          </p:cNvPicPr>
          <p:nvPr/>
        </p:nvPicPr>
        <p:blipFill>
          <a:blip r:embed="rId2"/>
          <a:stretch>
            <a:fillRect/>
          </a:stretch>
        </p:blipFill>
        <p:spPr bwMode="auto">
          <a:xfrm>
            <a:off x="4013200" y="203200"/>
            <a:ext cx="42164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height:350px center</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(2)</a:t>
            </a:r>
          </a:p>
          <a:p>
            <a:pPr lvl="0"/>
            <a:r>
              <a:rPr/>
              <a:t>Main Window</a:t>
            </a:r>
          </a:p>
        </p:txBody>
      </p:sp>
      <p:pic>
        <p:nvPicPr>
          <p:cNvPr descr="fig:  assets/2022-10-01-13-51-46-image.png" id="0" name="Picture 1"/>
          <p:cNvPicPr>
            <a:picLocks noGrp="1" noChangeAspect="1"/>
          </p:cNvPicPr>
          <p:nvPr/>
        </p:nvPicPr>
        <p:blipFill>
          <a:blip r:embed="rId2"/>
          <a:stretch>
            <a:fillRect/>
          </a:stretch>
        </p:blipFill>
        <p:spPr bwMode="auto">
          <a:xfrm>
            <a:off x="3568700" y="355600"/>
            <a:ext cx="5105400" cy="3568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h:500px</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(3)</a:t>
            </a:r>
          </a:p>
          <a:p>
            <a:pPr lvl="0" indent="0" marL="0">
              <a:buNone/>
            </a:pPr>
            <a:r>
              <a:rPr/>
              <a:t>or enter the folder via console</a:t>
            </a:r>
          </a:p>
        </p:txBody>
      </p:sp>
      <p:pic>
        <p:nvPicPr>
          <p:cNvPr descr="fig:  assets/2021-10-22-04-29-02-image.png" id="0" name="Picture 1"/>
          <p:cNvPicPr>
            <a:picLocks noGrp="1" noChangeAspect="1"/>
          </p:cNvPicPr>
          <p:nvPr/>
        </p:nvPicPr>
        <p:blipFill>
          <a:blip r:embed="rId2"/>
          <a:stretch>
            <a:fillRect/>
          </a:stretch>
        </p:blipFill>
        <p:spPr bwMode="auto">
          <a:xfrm>
            <a:off x="3568700" y="1765300"/>
            <a:ext cx="5105400" cy="74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height:200px center</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write</a:t>
            </a:r>
          </a:p>
          <a:p>
            <a:pPr lvl="0" indent="0">
              <a:buNone/>
            </a:pPr>
            <a:r>
              <a:rPr>
                <a:latin typeface="Courier"/>
              </a:rPr>
              <a:t>code .</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(4)</a:t>
            </a:r>
          </a:p>
          <a:p>
            <a:pPr lvl="0"/>
            <a:r>
              <a:rPr/>
              <a:t>This will open vscode for the current folder, (.) dot present current folder.</a:t>
            </a:r>
          </a:p>
          <a:p>
            <a:pPr lvl="0"/>
            <a:r>
              <a:rPr/>
              <a:t>You will see an empty folder in the right window</a:t>
            </a:r>
          </a:p>
        </p:txBody>
      </p:sp>
      <p:pic>
        <p:nvPicPr>
          <p:cNvPr descr="fig:  assets/2021-10-22-04-31-28-image.png" id="0" name="Picture 1"/>
          <p:cNvPicPr>
            <a:picLocks noGrp="1" noChangeAspect="1"/>
          </p:cNvPicPr>
          <p:nvPr/>
        </p:nvPicPr>
        <p:blipFill>
          <a:blip r:embed="rId2"/>
          <a:stretch>
            <a:fillRect/>
          </a:stretch>
        </p:blipFill>
        <p:spPr bwMode="auto">
          <a:xfrm>
            <a:off x="3695700" y="203200"/>
            <a:ext cx="48387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(5)</a:t>
            </a:r>
          </a:p>
        </p:txBody>
      </p:sp>
      <p:pic>
        <p:nvPicPr>
          <p:cNvPr descr="fig:  assets/2021-10-22-04-31-46-image.png" id="0" name="Picture 1"/>
          <p:cNvPicPr>
            <a:picLocks noGrp="1" noChangeAspect="1"/>
          </p:cNvPicPr>
          <p:nvPr/>
        </p:nvPicPr>
        <p:blipFill>
          <a:blip r:embed="rId2"/>
          <a:stretch>
            <a:fillRect/>
          </a:stretch>
        </p:blipFill>
        <p:spPr bwMode="auto">
          <a:xfrm>
            <a:off x="3568700" y="508000"/>
            <a:ext cx="5105400" cy="3263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(6)</a:t>
            </a:r>
          </a:p>
          <a:p>
            <a:pPr lvl="0"/>
            <a:r>
              <a:rPr/>
              <a:t>Create a </a:t>
            </a:r>
            <a:r>
              <a:rPr>
                <a:latin typeface="Courier"/>
              </a:rPr>
              <a:t>hello.c</a:t>
            </a:r>
            <a:r>
              <a:rPr/>
              <a:t> file and write the following content</a:t>
            </a:r>
          </a:p>
          <a:p>
            <a:pPr lvl="0" indent="0">
              <a:buNone/>
            </a:pPr>
            <a:r>
              <a:rPr>
                <a:solidFill>
                  <a:srgbClr val="BC7A00"/>
                </a:solidFill>
                <a:latin typeface="Courier"/>
              </a:rPr>
              <a:t>#include </a:t>
            </a:r>
            <a:r>
              <a:rPr b="1">
                <a:solidFill>
                  <a:srgbClr val="008000"/>
                </a:solidFill>
                <a:latin typeface="Courier"/>
              </a:rPr>
              <a:t>&lt;stdio.h&gt;</a:t>
            </a:r>
            <a:br/>
            <a:r>
              <a:rPr>
                <a:solidFill>
                  <a:srgbClr val="902000"/>
                </a:solidFill>
                <a:latin typeface="Courier"/>
              </a:rPr>
              <a:t>int</a:t>
            </a:r>
            <a:r>
              <a:rPr>
                <a:latin typeface="Courier"/>
              </a:rPr>
              <a:t> main</a:t>
            </a:r>
            <a:r>
              <a:rPr>
                <a:solidFill>
                  <a:srgbClr val="666666"/>
                </a:solidFill>
                <a:latin typeface="Courier"/>
              </a:rPr>
              <a:t>()</a:t>
            </a:r>
            <a:r>
              <a:rPr>
                <a:latin typeface="Courier"/>
              </a:rPr>
              <a:t> </a:t>
            </a:r>
            <a:r>
              <a:rPr>
                <a:solidFill>
                  <a:srgbClr val="666666"/>
                </a:solidFill>
                <a:latin typeface="Courier"/>
              </a:rPr>
              <a:t>{</a:t>
            </a:r>
            <a:br/>
            <a:r>
              <a:rPr>
                <a:latin typeface="Courier"/>
              </a:rPr>
              <a:t>   </a:t>
            </a:r>
            <a:r>
              <a:rPr i="1">
                <a:solidFill>
                  <a:srgbClr val="60A0B0"/>
                </a:solidFill>
                <a:latin typeface="Courier"/>
              </a:rPr>
              <a:t>// printf() displays the string inside quotation</a:t>
            </a:r>
            <a:br/>
            <a:r>
              <a:rPr>
                <a:latin typeface="Courier"/>
              </a:rPr>
              <a:t>   printf</a:t>
            </a:r>
            <a:r>
              <a:rPr>
                <a:solidFill>
                  <a:srgbClr val="666666"/>
                </a:solidFill>
                <a:latin typeface="Courier"/>
              </a:rPr>
              <a:t>(</a:t>
            </a:r>
            <a:r>
              <a:rPr>
                <a:solidFill>
                  <a:srgbClr val="4070A0"/>
                </a:solidFill>
                <a:latin typeface="Courier"/>
              </a:rPr>
              <a:t>"Hello, World!"</a:t>
            </a:r>
            <a:r>
              <a:rPr>
                <a:solidFill>
                  <a:srgbClr val="666666"/>
                </a:solidFill>
                <a:latin typeface="Courier"/>
              </a:rPr>
              <a:t>);</a:t>
            </a:r>
            <a:br/>
            <a:r>
              <a:rPr>
                <a:latin typeface="Courier"/>
              </a:rPr>
              <a:t>   </a:t>
            </a:r>
            <a:r>
              <a:rPr b="1">
                <a:solidFill>
                  <a:srgbClr val="007020"/>
                </a:solidFill>
                <a:latin typeface="Courier"/>
              </a:rPr>
              <a:t>return</a:t>
            </a:r>
            <a:r>
              <a:rPr>
                <a:latin typeface="Courier"/>
              </a:rPr>
              <a:t> </a:t>
            </a:r>
            <a:r>
              <a:rPr>
                <a:solidFill>
                  <a:srgbClr val="40A070"/>
                </a:solidFill>
                <a:latin typeface="Courier"/>
              </a:rPr>
              <a:t>0</a:t>
            </a:r>
            <a:r>
              <a:rPr>
                <a:solidFill>
                  <a:srgbClr val="666666"/>
                </a:solidFill>
                <a:latin typeface="Courier"/>
              </a:rPr>
              <a:t>;</a:t>
            </a:r>
            <a:br/>
            <a:r>
              <a:rPr>
                <a:solidFill>
                  <a:srgbClr val="666666"/>
                </a:solidFill>
                <a:latin typeface="Courier"/>
              </a:rPr>
              <a:t>}</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(7)</a:t>
            </a:r>
          </a:p>
          <a:p>
            <a:pPr lvl="0" indent="0" marL="0">
              <a:buNone/>
            </a:pPr>
            <a:r>
              <a:rPr/>
              <a:t>use </a:t>
            </a:r>
            <a:r>
              <a:rPr>
                <a:latin typeface="Courier"/>
              </a:rPr>
              <a:t>CTRL+SHIFT+B</a:t>
            </a:r>
            <a:r>
              <a:rPr/>
              <a:t> (you should be on the source code section) to build a file</a:t>
            </a:r>
          </a:p>
        </p:txBody>
      </p:sp>
      <p:pic>
        <p:nvPicPr>
          <p:cNvPr descr="fig:  assets/2021-10-22-04-34-04-image.png" id="0" name="Picture 1"/>
          <p:cNvPicPr>
            <a:picLocks noGrp="1" noChangeAspect="1"/>
          </p:cNvPicPr>
          <p:nvPr/>
        </p:nvPicPr>
        <p:blipFill>
          <a:blip r:embed="rId2"/>
          <a:stretch>
            <a:fillRect/>
          </a:stretch>
        </p:blipFill>
        <p:spPr bwMode="auto">
          <a:xfrm>
            <a:off x="3568700" y="1320800"/>
            <a:ext cx="5105400" cy="1625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(8)</a:t>
            </a:r>
          </a:p>
          <a:p>
            <a:pPr lvl="0" indent="0" marL="0">
              <a:buNone/>
            </a:pPr>
            <a:r>
              <a:rPr/>
              <a:t>Select </a:t>
            </a:r>
            <a:r>
              <a:rPr>
                <a:latin typeface="Courier"/>
              </a:rPr>
              <a:t>GCC</a:t>
            </a:r>
            <a:r>
              <a:rPr/>
              <a:t>or </a:t>
            </a:r>
            <a:r>
              <a:rPr>
                <a:latin typeface="Courier"/>
              </a:rPr>
              <a:t>CLANG</a:t>
            </a:r>
            <a:r>
              <a:rPr/>
              <a:t>for this sample we can use </a:t>
            </a:r>
            <a:r>
              <a:rPr>
                <a:latin typeface="Courier"/>
              </a:rPr>
              <a:t>GCC</a:t>
            </a:r>
          </a:p>
          <a:p>
            <a:pPr lvl="0" indent="0" marL="0">
              <a:buNone/>
            </a:pPr>
            <a:r>
              <a:rPr/>
              <a:t>You will see the output generated `Hello.exe``</a:t>
            </a:r>
          </a:p>
        </p:txBody>
      </p:sp>
      <p:pic>
        <p:nvPicPr>
          <p:cNvPr descr="fig:  assets/2021-10-22-04-34-55-image.png" id="0" name="Picture 1"/>
          <p:cNvPicPr>
            <a:picLocks noGrp="1" noChangeAspect="1"/>
          </p:cNvPicPr>
          <p:nvPr/>
        </p:nvPicPr>
        <p:blipFill>
          <a:blip r:embed="rId2"/>
          <a:stretch>
            <a:fillRect/>
          </a:stretch>
        </p:blipFill>
        <p:spPr bwMode="auto">
          <a:xfrm>
            <a:off x="3568700" y="596900"/>
            <a:ext cx="5105400" cy="3086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(9)</a:t>
            </a:r>
          </a:p>
          <a:p>
            <a:pPr lvl="0" indent="0" marL="0">
              <a:buNone/>
            </a:pPr>
            <a:r>
              <a:rPr/>
              <a:t>for debugging just put a breakpoint and build again</a:t>
            </a:r>
          </a:p>
        </p:txBody>
      </p:sp>
      <p:pic>
        <p:nvPicPr>
          <p:cNvPr descr="fig:  assets/2021-10-22-04-35-31-image.png" id="0" name="Picture 1"/>
          <p:cNvPicPr>
            <a:picLocks noGrp="1" noChangeAspect="1"/>
          </p:cNvPicPr>
          <p:nvPr/>
        </p:nvPicPr>
        <p:blipFill>
          <a:blip r:embed="rId2"/>
          <a:stretch>
            <a:fillRect/>
          </a:stretch>
        </p:blipFill>
        <p:spPr bwMode="auto">
          <a:xfrm>
            <a:off x="3568700" y="1409700"/>
            <a:ext cx="5105400" cy="1460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(10)</a:t>
            </a:r>
          </a:p>
          <a:p>
            <a:pPr lvl="0"/>
            <a:r>
              <a:rPr/>
              <a:t>after building for debug press </a:t>
            </a:r>
            <a:r>
              <a:rPr>
                <a:latin typeface="Courier"/>
              </a:rPr>
              <a:t>CTRL+SHIFT+D</a:t>
            </a:r>
            <a:r>
              <a:rPr/>
              <a:t> (you should be in the source code section)and in the right window select create </a:t>
            </a:r>
            <a:r>
              <a:rPr>
                <a:latin typeface="Courier"/>
              </a:rPr>
              <a:t>launch.json</a:t>
            </a:r>
          </a:p>
        </p:txBody>
      </p:sp>
      <p:pic>
        <p:nvPicPr>
          <p:cNvPr descr="fig:  assets/2021-10-22-04-36-47-image.png" id="0" name="Picture 1"/>
          <p:cNvPicPr>
            <a:picLocks noGrp="1" noChangeAspect="1"/>
          </p:cNvPicPr>
          <p:nvPr/>
        </p:nvPicPr>
        <p:blipFill>
          <a:blip r:embed="rId2"/>
          <a:stretch>
            <a:fillRect/>
          </a:stretch>
        </p:blipFill>
        <p:spPr bwMode="auto">
          <a:xfrm>
            <a:off x="3797300" y="203200"/>
            <a:ext cx="46482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height:450px center</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(11)</a:t>
            </a:r>
          </a:p>
          <a:p>
            <a:pPr lvl="0"/>
            <a:r>
              <a:rPr/>
              <a:t>from opening, window select </a:t>
            </a:r>
            <a:r>
              <a:rPr>
                <a:latin typeface="Courier"/>
              </a:rPr>
              <a:t>C++ GDB/LLDB</a:t>
            </a:r>
          </a:p>
        </p:txBody>
      </p:sp>
      <p:pic>
        <p:nvPicPr>
          <p:cNvPr descr="fig:  assets/2021-10-22-04-37-09-image.png" id="0" name="Picture 1"/>
          <p:cNvPicPr>
            <a:picLocks noGrp="1" noChangeAspect="1"/>
          </p:cNvPicPr>
          <p:nvPr/>
        </p:nvPicPr>
        <p:blipFill>
          <a:blip r:embed="rId2"/>
          <a:stretch>
            <a:fillRect/>
          </a:stretch>
        </p:blipFill>
        <p:spPr bwMode="auto">
          <a:xfrm>
            <a:off x="3568700" y="1485900"/>
            <a:ext cx="5105400" cy="129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(3)</a:t>
            </a:r>
          </a:p>
          <a:p>
            <a:pPr lvl="0"/>
            <a:r>
              <a:rPr/>
              <a:t>Console Window</a:t>
            </a:r>
          </a:p>
          <a:p>
            <a:pPr lvl="1"/>
            <a:r>
              <a:rPr/>
              <a:t>The classic method to interact with the computer is to use the “Console”. Flowgorithm attempts to make it look like a typical instant messenger window. The “chat bubbles” are color coded to match the Input and Output shapes used in the flowchart. If you don’t want to use the chat bubbles, you can also toggle between them and the classical plain text.</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(12)</a:t>
            </a:r>
          </a:p>
          <a:p>
            <a:pPr lvl="0"/>
            <a:r>
              <a:rPr/>
              <a:t>from the next opening, menu select </a:t>
            </a:r>
            <a:r>
              <a:rPr>
                <a:latin typeface="Courier"/>
              </a:rPr>
              <a:t>mingw-w64 gcc.exe</a:t>
            </a:r>
          </a:p>
        </p:txBody>
      </p:sp>
      <p:pic>
        <p:nvPicPr>
          <p:cNvPr descr="fig:  assets/2021-10-22-04-37-39-image.png" id="0" name="Picture 1"/>
          <p:cNvPicPr>
            <a:picLocks noGrp="1" noChangeAspect="1"/>
          </p:cNvPicPr>
          <p:nvPr/>
        </p:nvPicPr>
        <p:blipFill>
          <a:blip r:embed="rId2"/>
          <a:stretch>
            <a:fillRect/>
          </a:stretch>
        </p:blipFill>
        <p:spPr bwMode="auto">
          <a:xfrm>
            <a:off x="3568700" y="1447800"/>
            <a:ext cx="5105400" cy="1384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(13)</a:t>
            </a:r>
          </a:p>
          <a:p>
            <a:pPr lvl="0" indent="0" marL="0">
              <a:buNone/>
            </a:pPr>
            <a:r>
              <a:rPr/>
              <a:t>this will run the debugger and you will see debug points activated</a:t>
            </a:r>
          </a:p>
        </p:txBody>
      </p:sp>
      <p:pic>
        <p:nvPicPr>
          <p:cNvPr descr="fig:  assets/2021-10-22-04-38-34-image.png" id="0" name="Picture 1"/>
          <p:cNvPicPr>
            <a:picLocks noGrp="1" noChangeAspect="1"/>
          </p:cNvPicPr>
          <p:nvPr/>
        </p:nvPicPr>
        <p:blipFill>
          <a:blip r:embed="rId2"/>
          <a:stretch>
            <a:fillRect/>
          </a:stretch>
        </p:blipFill>
        <p:spPr bwMode="auto">
          <a:xfrm>
            <a:off x="3568700" y="1308100"/>
            <a:ext cx="5105400" cy="1663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VSCode (Install / Compile / Run / Debug) (14)</a:t>
            </a:r>
          </a:p>
          <a:p>
            <a:pPr lvl="0" indent="0" marL="0">
              <a:buNone/>
            </a:pPr>
            <a:r>
              <a:rPr/>
              <a:t>then you can step-by-step debug your code.</a:t>
            </a:r>
          </a:p>
          <a:p>
            <a:pPr lvl="0" indent="0" marL="0">
              <a:buNone/>
            </a:pPr>
            <a:r>
              <a:rPr/>
              <a:t>the following </a:t>
            </a:r>
            <a:r>
              <a:rPr>
                <a:latin typeface="Courier"/>
              </a:rPr>
              <a:t>task.json</a:t>
            </a:r>
            <a:r>
              <a:rPr/>
              <a:t> and </a:t>
            </a:r>
            <a:r>
              <a:rPr>
                <a:latin typeface="Courier"/>
              </a:rPr>
              <a:t>launch.json</a:t>
            </a:r>
            <a:r>
              <a:rPr/>
              <a:t> automatically generated with your selections</a:t>
            </a:r>
          </a:p>
        </p:txBody>
      </p:sp>
      <p:pic>
        <p:nvPicPr>
          <p:cNvPr descr="fig:  assets/2021-10-22-04-39-30-image.png" id="0" name="Picture 1"/>
          <p:cNvPicPr>
            <a:picLocks noGrp="1" noChangeAspect="1"/>
          </p:cNvPicPr>
          <p:nvPr/>
        </p:nvPicPr>
        <p:blipFill>
          <a:blip r:embed="rId2"/>
          <a:stretch>
            <a:fillRect/>
          </a:stretch>
        </p:blipFill>
        <p:spPr bwMode="auto">
          <a:xfrm>
            <a:off x="3568700" y="1320800"/>
            <a:ext cx="5105400" cy="1638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alt:“alt” height:400px center</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(15)</a:t>
            </a:r>
          </a:p>
          <a:p>
            <a:pPr lvl="0" indent="0" marL="0">
              <a:buNone/>
            </a:pPr>
            <a:r>
              <a:rPr b="1"/>
              <a:t>launch.json</a:t>
            </a:r>
          </a:p>
          <a:p>
            <a:pPr lvl="0" indent="0">
              <a:buNone/>
            </a:pPr>
            <a:r>
              <a:rPr>
                <a:solidFill>
                  <a:srgbClr val="06287E"/>
                </a:solidFill>
                <a:latin typeface="Courier"/>
              </a:rPr>
              <a:t>{</a:t>
            </a:r>
            <a:br/>
            <a:r>
              <a:rPr>
                <a:latin typeface="Courier"/>
              </a:rPr>
              <a:t>  </a:t>
            </a:r>
            <a:r>
              <a:rPr b="1">
                <a:solidFill>
                  <a:srgbClr val="FF0000"/>
                </a:solidFill>
                <a:latin typeface="Courier"/>
              </a:rPr>
              <a:t>//</a:t>
            </a:r>
            <a:r>
              <a:rPr>
                <a:latin typeface="Courier"/>
              </a:rPr>
              <a:t> </a:t>
            </a:r>
            <a:r>
              <a:rPr b="1">
                <a:solidFill>
                  <a:srgbClr val="FF0000"/>
                </a:solidFill>
                <a:latin typeface="Courier"/>
              </a:rPr>
              <a:t>Olası</a:t>
            </a:r>
            <a:r>
              <a:rPr>
                <a:latin typeface="Courier"/>
              </a:rPr>
              <a:t> </a:t>
            </a:r>
            <a:r>
              <a:rPr b="1">
                <a:solidFill>
                  <a:srgbClr val="FF0000"/>
                </a:solidFill>
                <a:latin typeface="Courier"/>
              </a:rPr>
              <a:t>öznitelikler</a:t>
            </a:r>
            <a:r>
              <a:rPr>
                <a:latin typeface="Courier"/>
              </a:rPr>
              <a:t> </a:t>
            </a:r>
            <a:r>
              <a:rPr b="1">
                <a:solidFill>
                  <a:srgbClr val="FF0000"/>
                </a:solidFill>
                <a:latin typeface="Courier"/>
              </a:rPr>
              <a:t>hakkında</a:t>
            </a:r>
            <a:r>
              <a:rPr>
                <a:latin typeface="Courier"/>
              </a:rPr>
              <a:t> </a:t>
            </a:r>
            <a:r>
              <a:rPr b="1">
                <a:solidFill>
                  <a:srgbClr val="FF0000"/>
                </a:solidFill>
                <a:latin typeface="Courier"/>
              </a:rPr>
              <a:t>bilgi</a:t>
            </a:r>
            <a:r>
              <a:rPr>
                <a:latin typeface="Courier"/>
              </a:rPr>
              <a:t> </a:t>
            </a:r>
            <a:r>
              <a:rPr b="1">
                <a:solidFill>
                  <a:srgbClr val="FF0000"/>
                </a:solidFill>
                <a:latin typeface="Courier"/>
              </a:rPr>
              <a:t>edinmek</a:t>
            </a:r>
            <a:r>
              <a:rPr>
                <a:latin typeface="Courier"/>
              </a:rPr>
              <a:t> </a:t>
            </a:r>
            <a:r>
              <a:rPr b="1">
                <a:solidFill>
                  <a:srgbClr val="FF0000"/>
                </a:solidFill>
                <a:latin typeface="Courier"/>
              </a:rPr>
              <a:t>için</a:t>
            </a:r>
            <a:r>
              <a:rPr>
                <a:latin typeface="Courier"/>
              </a:rPr>
              <a:t> </a:t>
            </a:r>
            <a:r>
              <a:rPr b="1">
                <a:solidFill>
                  <a:srgbClr val="FF0000"/>
                </a:solidFill>
                <a:latin typeface="Courier"/>
              </a:rPr>
              <a:t>IntelliSense</a:t>
            </a:r>
            <a:r>
              <a:rPr>
                <a:latin typeface="Courier"/>
              </a:rPr>
              <a:t> </a:t>
            </a:r>
            <a:r>
              <a:rPr b="1">
                <a:solidFill>
                  <a:srgbClr val="FF0000"/>
                </a:solidFill>
                <a:latin typeface="Courier"/>
              </a:rPr>
              <a:t>kullanın.</a:t>
            </a:r>
            <a:br/>
            <a:r>
              <a:rPr>
                <a:latin typeface="Courier"/>
              </a:rPr>
              <a:t>  </a:t>
            </a:r>
            <a:r>
              <a:rPr b="1">
                <a:solidFill>
                  <a:srgbClr val="FF0000"/>
                </a:solidFill>
                <a:latin typeface="Courier"/>
              </a:rPr>
              <a:t>//</a:t>
            </a:r>
            <a:r>
              <a:rPr>
                <a:latin typeface="Courier"/>
              </a:rPr>
              <a:t> </a:t>
            </a:r>
            <a:r>
              <a:rPr b="1">
                <a:solidFill>
                  <a:srgbClr val="FF0000"/>
                </a:solidFill>
                <a:latin typeface="Courier"/>
              </a:rPr>
              <a:t>Mevcut</a:t>
            </a:r>
            <a:r>
              <a:rPr>
                <a:latin typeface="Courier"/>
              </a:rPr>
              <a:t> </a:t>
            </a:r>
            <a:r>
              <a:rPr b="1">
                <a:solidFill>
                  <a:srgbClr val="FF0000"/>
                </a:solidFill>
                <a:latin typeface="Courier"/>
              </a:rPr>
              <a:t>özniteliklerin</a:t>
            </a:r>
            <a:r>
              <a:rPr>
                <a:latin typeface="Courier"/>
              </a:rPr>
              <a:t> </a:t>
            </a:r>
            <a:r>
              <a:rPr b="1">
                <a:solidFill>
                  <a:srgbClr val="FF0000"/>
                </a:solidFill>
                <a:latin typeface="Courier"/>
              </a:rPr>
              <a:t>açıklamalarını</a:t>
            </a:r>
            <a:r>
              <a:rPr>
                <a:latin typeface="Courier"/>
              </a:rPr>
              <a:t> </a:t>
            </a:r>
            <a:r>
              <a:rPr b="1">
                <a:solidFill>
                  <a:srgbClr val="FF0000"/>
                </a:solidFill>
                <a:latin typeface="Courier"/>
              </a:rPr>
              <a:t>görüntülemek</a:t>
            </a:r>
            <a:r>
              <a:rPr>
                <a:latin typeface="Courier"/>
              </a:rPr>
              <a:t> </a:t>
            </a:r>
            <a:r>
              <a:rPr b="1">
                <a:solidFill>
                  <a:srgbClr val="FF0000"/>
                </a:solidFill>
                <a:latin typeface="Courier"/>
              </a:rPr>
              <a:t>için</a:t>
            </a:r>
            <a:r>
              <a:rPr>
                <a:latin typeface="Courier"/>
              </a:rPr>
              <a:t> </a:t>
            </a:r>
            <a:r>
              <a:rPr b="1">
                <a:solidFill>
                  <a:srgbClr val="FF0000"/>
                </a:solidFill>
                <a:latin typeface="Courier"/>
              </a:rPr>
              <a:t>üzerine</a:t>
            </a:r>
            <a:r>
              <a:rPr>
                <a:latin typeface="Courier"/>
              </a:rPr>
              <a:t> </a:t>
            </a:r>
            <a:r>
              <a:rPr b="1">
                <a:solidFill>
                  <a:srgbClr val="FF0000"/>
                </a:solidFill>
                <a:latin typeface="Courier"/>
              </a:rPr>
              <a:t>gelin.</a:t>
            </a:r>
            <a:br/>
            <a:r>
              <a:rPr>
                <a:latin typeface="Courier"/>
              </a:rPr>
              <a:t>  </a:t>
            </a:r>
            <a:r>
              <a:rPr b="1">
                <a:solidFill>
                  <a:srgbClr val="FF0000"/>
                </a:solidFill>
                <a:latin typeface="Courier"/>
              </a:rPr>
              <a:t>//</a:t>
            </a:r>
            <a:r>
              <a:rPr>
                <a:latin typeface="Courier"/>
              </a:rPr>
              <a:t> </a:t>
            </a:r>
            <a:r>
              <a:rPr b="1">
                <a:solidFill>
                  <a:srgbClr val="FF0000"/>
                </a:solidFill>
                <a:latin typeface="Courier"/>
              </a:rPr>
              <a:t>Daha</a:t>
            </a:r>
            <a:r>
              <a:rPr>
                <a:latin typeface="Courier"/>
              </a:rPr>
              <a:t> </a:t>
            </a:r>
            <a:r>
              <a:rPr b="1">
                <a:solidFill>
                  <a:srgbClr val="FF0000"/>
                </a:solidFill>
                <a:latin typeface="Courier"/>
              </a:rPr>
              <a:t>fazla</a:t>
            </a:r>
            <a:r>
              <a:rPr>
                <a:latin typeface="Courier"/>
              </a:rPr>
              <a:t> </a:t>
            </a:r>
            <a:r>
              <a:rPr b="1">
                <a:solidFill>
                  <a:srgbClr val="FF0000"/>
                </a:solidFill>
                <a:latin typeface="Courier"/>
              </a:rPr>
              <a:t>bilgi</a:t>
            </a:r>
            <a:r>
              <a:rPr>
                <a:latin typeface="Courier"/>
              </a:rPr>
              <a:t> </a:t>
            </a:r>
            <a:r>
              <a:rPr b="1">
                <a:solidFill>
                  <a:srgbClr val="FF0000"/>
                </a:solidFill>
                <a:latin typeface="Courier"/>
              </a:rPr>
              <a:t>için</a:t>
            </a:r>
            <a:r>
              <a:rPr>
                <a:latin typeface="Courier"/>
              </a:rPr>
              <a:t> </a:t>
            </a:r>
            <a:r>
              <a:rPr b="1">
                <a:solidFill>
                  <a:srgbClr val="FF0000"/>
                </a:solidFill>
                <a:latin typeface="Courier"/>
              </a:rPr>
              <a:t>şu</a:t>
            </a:r>
            <a:r>
              <a:rPr>
                <a:latin typeface="Courier"/>
              </a:rPr>
              <a:t> </a:t>
            </a:r>
            <a:r>
              <a:rPr b="1">
                <a:solidFill>
                  <a:srgbClr val="FF0000"/>
                </a:solidFill>
                <a:latin typeface="Courier"/>
              </a:rPr>
              <a:t>adresi</a:t>
            </a:r>
            <a:r>
              <a:rPr>
                <a:latin typeface="Courier"/>
              </a:rPr>
              <a:t> </a:t>
            </a:r>
            <a:r>
              <a:rPr b="1">
                <a:solidFill>
                  <a:srgbClr val="FF0000"/>
                </a:solidFill>
                <a:latin typeface="Courier"/>
              </a:rPr>
              <a:t>ziyaret</a:t>
            </a:r>
            <a:r>
              <a:rPr>
                <a:latin typeface="Courier"/>
              </a:rPr>
              <a:t> </a:t>
            </a:r>
            <a:r>
              <a:rPr b="1">
                <a:solidFill>
                  <a:srgbClr val="FF0000"/>
                </a:solidFill>
                <a:latin typeface="Courier"/>
              </a:rPr>
              <a:t>edin</a:t>
            </a:r>
            <a:r>
              <a:rPr>
                <a:solidFill>
                  <a:srgbClr val="06287E"/>
                </a:solidFill>
                <a:latin typeface="Courier"/>
              </a:rPr>
              <a:t>:</a:t>
            </a:r>
            <a:r>
              <a:rPr>
                <a:latin typeface="Courier"/>
              </a:rPr>
              <a:t> </a:t>
            </a:r>
            <a:r>
              <a:rPr b="1">
                <a:solidFill>
                  <a:srgbClr val="FF0000"/>
                </a:solidFill>
                <a:latin typeface="Courier"/>
              </a:rPr>
              <a:t>https://go.microsoft.com/fwlink/?linkid=</a:t>
            </a:r>
            <a:r>
              <a:rPr>
                <a:solidFill>
                  <a:srgbClr val="40A070"/>
                </a:solidFill>
                <a:latin typeface="Courier"/>
              </a:rPr>
              <a:t>830387</a:t>
            </a:r>
            <a:br/>
            <a:r>
              <a:rPr>
                <a:latin typeface="Courier"/>
              </a:rPr>
              <a:t>  </a:t>
            </a:r>
            <a:r>
              <a:rPr>
                <a:solidFill>
                  <a:srgbClr val="4070A0"/>
                </a:solidFill>
                <a:latin typeface="Courier"/>
              </a:rPr>
              <a:t>"version"</a:t>
            </a:r>
            <a:r>
              <a:rPr b="1">
                <a:solidFill>
                  <a:srgbClr val="FF0000"/>
                </a:solidFill>
                <a:latin typeface="Courier"/>
              </a:rPr>
              <a:t>:</a:t>
            </a:r>
            <a:r>
              <a:rPr>
                <a:latin typeface="Courier"/>
              </a:rPr>
              <a:t> </a:t>
            </a:r>
            <a:r>
              <a:rPr>
                <a:solidFill>
                  <a:srgbClr val="4070A0"/>
                </a:solidFill>
                <a:latin typeface="Courier"/>
              </a:rPr>
              <a:t>"0.2.0"</a:t>
            </a:r>
            <a:r>
              <a:rPr>
                <a:solidFill>
                  <a:srgbClr val="06287E"/>
                </a:solidFill>
                <a:latin typeface="Courier"/>
              </a:rPr>
              <a:t>,</a:t>
            </a:r>
            <a:br/>
            <a:r>
              <a:rPr>
                <a:latin typeface="Courier"/>
              </a:rPr>
              <a:t>  </a:t>
            </a:r>
            <a:r>
              <a:rPr>
                <a:solidFill>
                  <a:srgbClr val="902000"/>
                </a:solidFill>
                <a:latin typeface="Courier"/>
              </a:rPr>
              <a:t>"configurations"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"name"</a:t>
            </a:r>
            <a:r>
              <a:rPr>
                <a:solidFill>
                  <a:srgbClr val="06287E"/>
                </a:solidFill>
                <a:latin typeface="Courier"/>
              </a:rPr>
              <a:t>:</a:t>
            </a:r>
            <a:r>
              <a:rPr>
                <a:latin typeface="Courier"/>
              </a:rPr>
              <a:t> </a:t>
            </a:r>
            <a:r>
              <a:rPr>
                <a:solidFill>
                  <a:srgbClr val="4070A0"/>
                </a:solidFill>
                <a:latin typeface="Courier"/>
              </a:rPr>
              <a:t>"gcc.exe - Etkin dosyayı derle ve dosyada hata ayıkla"</a:t>
            </a:r>
            <a:r>
              <a:rPr>
                <a:solidFill>
                  <a:srgbClr val="06287E"/>
                </a:solidFill>
                <a:latin typeface="Courier"/>
              </a:rPr>
              <a:t>,</a:t>
            </a:r>
            <a:br/>
            <a:r>
              <a:rPr>
                <a:latin typeface="Courier"/>
              </a:rPr>
              <a:t>      </a:t>
            </a:r>
            <a:r>
              <a:rPr>
                <a:solidFill>
                  <a:srgbClr val="902000"/>
                </a:solidFill>
                <a:latin typeface="Courier"/>
              </a:rPr>
              <a:t>"type"</a:t>
            </a:r>
            <a:r>
              <a:rPr>
                <a:solidFill>
                  <a:srgbClr val="06287E"/>
                </a:solidFill>
                <a:latin typeface="Courier"/>
              </a:rPr>
              <a:t>:</a:t>
            </a:r>
            <a:r>
              <a:rPr>
                <a:latin typeface="Courier"/>
              </a:rPr>
              <a:t> </a:t>
            </a:r>
            <a:r>
              <a:rPr>
                <a:solidFill>
                  <a:srgbClr val="4070A0"/>
                </a:solidFill>
                <a:latin typeface="Courier"/>
              </a:rPr>
              <a:t>"cppdbg"</a:t>
            </a:r>
            <a:r>
              <a:rPr>
                <a:solidFill>
                  <a:srgbClr val="06287E"/>
                </a:solidFill>
                <a:latin typeface="Courier"/>
              </a:rPr>
              <a:t>,</a:t>
            </a:r>
            <a:br/>
            <a:r>
              <a:rPr>
                <a:latin typeface="Courier"/>
              </a:rPr>
              <a:t>      </a:t>
            </a:r>
            <a:r>
              <a:rPr>
                <a:solidFill>
                  <a:srgbClr val="902000"/>
                </a:solidFill>
                <a:latin typeface="Courier"/>
              </a:rPr>
              <a:t>"request"</a:t>
            </a:r>
            <a:r>
              <a:rPr>
                <a:solidFill>
                  <a:srgbClr val="06287E"/>
                </a:solidFill>
                <a:latin typeface="Courier"/>
              </a:rPr>
              <a:t>:</a:t>
            </a:r>
            <a:r>
              <a:rPr>
                <a:latin typeface="Courier"/>
              </a:rPr>
              <a:t> </a:t>
            </a:r>
            <a:r>
              <a:rPr>
                <a:solidFill>
                  <a:srgbClr val="4070A0"/>
                </a:solidFill>
                <a:latin typeface="Courier"/>
              </a:rPr>
              <a:t>"launch"</a:t>
            </a:r>
            <a:r>
              <a:rPr>
                <a:solidFill>
                  <a:srgbClr val="06287E"/>
                </a:solidFill>
                <a:latin typeface="Courier"/>
              </a:rPr>
              <a:t>,</a:t>
            </a:r>
            <a:br/>
            <a:r>
              <a:rPr>
                <a:latin typeface="Courier"/>
              </a:rPr>
              <a:t>      </a:t>
            </a:r>
            <a:r>
              <a:rPr>
                <a:solidFill>
                  <a:srgbClr val="902000"/>
                </a:solidFill>
                <a:latin typeface="Courier"/>
              </a:rPr>
              <a:t>"program"</a:t>
            </a:r>
            <a:r>
              <a:rPr>
                <a:solidFill>
                  <a:srgbClr val="06287E"/>
                </a:solidFill>
                <a:latin typeface="Courier"/>
              </a:rPr>
              <a:t>:</a:t>
            </a:r>
            <a:r>
              <a:rPr>
                <a:latin typeface="Courier"/>
              </a:rPr>
              <a:t> </a:t>
            </a:r>
            <a:r>
              <a:rPr>
                <a:solidFill>
                  <a:srgbClr val="4070A0"/>
                </a:solidFill>
                <a:latin typeface="Courier"/>
              </a:rPr>
              <a:t>"${fileDirname}\\${fileBasenameNoExtension}.exe"</a:t>
            </a:r>
            <a:r>
              <a:rPr>
                <a:solidFill>
                  <a:srgbClr val="06287E"/>
                </a:solidFill>
                <a:latin typeface="Courier"/>
              </a:rPr>
              <a:t>,</a:t>
            </a:r>
            <a:br/>
            <a:r>
              <a:rPr>
                <a:latin typeface="Courier"/>
              </a:rPr>
              <a:t>      </a:t>
            </a:r>
            <a:r>
              <a:rPr>
                <a:solidFill>
                  <a:srgbClr val="902000"/>
                </a:solidFill>
                <a:latin typeface="Courier"/>
              </a:rPr>
              <a:t>"args"</a:t>
            </a:r>
            <a:r>
              <a:rPr>
                <a:solidFill>
                  <a:srgbClr val="06287E"/>
                </a:solidFill>
                <a:latin typeface="Courier"/>
              </a:rPr>
              <a:t>:</a:t>
            </a: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"stopAtEntry"</a:t>
            </a:r>
            <a:r>
              <a:rPr>
                <a:solidFill>
                  <a:srgbClr val="06287E"/>
                </a:solidFill>
                <a:latin typeface="Courier"/>
              </a:rPr>
              <a:t>:</a:t>
            </a:r>
            <a:r>
              <a:rPr>
                <a:latin typeface="Courier"/>
              </a:rPr>
              <a:t> </a:t>
            </a:r>
            <a:r>
              <a:rPr b="1">
                <a:solidFill>
                  <a:srgbClr val="007020"/>
                </a:solidFill>
                <a:latin typeface="Courier"/>
              </a:rPr>
              <a:t>false</a:t>
            </a:r>
            <a:r>
              <a:rPr>
                <a:solidFill>
                  <a:srgbClr val="06287E"/>
                </a:solidFill>
                <a:latin typeface="Courier"/>
              </a:rPr>
              <a:t>,</a:t>
            </a:r>
            <a:br/>
            <a:r>
              <a:rPr>
                <a:latin typeface="Courier"/>
              </a:rPr>
              <a:t>      </a:t>
            </a:r>
            <a:r>
              <a:rPr>
                <a:solidFill>
                  <a:srgbClr val="902000"/>
                </a:solidFill>
                <a:latin typeface="Courier"/>
              </a:rPr>
              <a:t>"cwd"</a:t>
            </a:r>
            <a:r>
              <a:rPr>
                <a:solidFill>
                  <a:srgbClr val="06287E"/>
                </a:solidFill>
                <a:latin typeface="Courier"/>
              </a:rPr>
              <a:t>:</a:t>
            </a:r>
            <a:r>
              <a:rPr>
                <a:latin typeface="Courier"/>
              </a:rPr>
              <a:t> </a:t>
            </a:r>
            <a:r>
              <a:rPr>
                <a:solidFill>
                  <a:srgbClr val="4070A0"/>
                </a:solidFill>
                <a:latin typeface="Courier"/>
              </a:rPr>
              <a:t>"${fileDirname}"</a:t>
            </a:r>
            <a:r>
              <a:rPr>
                <a:solidFill>
                  <a:srgbClr val="06287E"/>
                </a:solidFill>
                <a:latin typeface="Courier"/>
              </a:rPr>
              <a:t>,</a:t>
            </a:r>
            <a:br/>
            <a:r>
              <a:rPr>
                <a:latin typeface="Courier"/>
              </a:rPr>
              <a:t>      </a:t>
            </a:r>
            <a:r>
              <a:rPr>
                <a:solidFill>
                  <a:srgbClr val="902000"/>
                </a:solidFill>
                <a:latin typeface="Courier"/>
              </a:rPr>
              <a:t>"environment"</a:t>
            </a:r>
            <a:r>
              <a:rPr>
                <a:solidFill>
                  <a:srgbClr val="06287E"/>
                </a:solidFill>
                <a:latin typeface="Courier"/>
              </a:rPr>
              <a:t>:</a:t>
            </a: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"externalConsole"</a:t>
            </a:r>
            <a:r>
              <a:rPr>
                <a:solidFill>
                  <a:srgbClr val="06287E"/>
                </a:solidFill>
                <a:latin typeface="Courier"/>
              </a:rPr>
              <a:t>:</a:t>
            </a:r>
            <a:r>
              <a:rPr>
                <a:latin typeface="Courier"/>
              </a:rPr>
              <a:t> </a:t>
            </a:r>
            <a:r>
              <a:rPr b="1">
                <a:solidFill>
                  <a:srgbClr val="007020"/>
                </a:solidFill>
                <a:latin typeface="Courier"/>
              </a:rPr>
              <a:t>false</a:t>
            </a:r>
            <a:r>
              <a:rPr>
                <a:solidFill>
                  <a:srgbClr val="06287E"/>
                </a:solidFill>
                <a:latin typeface="Courier"/>
              </a:rPr>
              <a:t>,</a:t>
            </a:r>
            <a:br/>
            <a:r>
              <a:rPr>
                <a:latin typeface="Courier"/>
              </a:rPr>
              <a:t>      </a:t>
            </a:r>
            <a:r>
              <a:rPr>
                <a:solidFill>
                  <a:srgbClr val="902000"/>
                </a:solidFill>
                <a:latin typeface="Courier"/>
              </a:rPr>
              <a:t>"MIMode"</a:t>
            </a:r>
            <a:r>
              <a:rPr>
                <a:solidFill>
                  <a:srgbClr val="06287E"/>
                </a:solidFill>
                <a:latin typeface="Courier"/>
              </a:rPr>
              <a:t>:</a:t>
            </a:r>
            <a:r>
              <a:rPr>
                <a:latin typeface="Courier"/>
              </a:rPr>
              <a:t> </a:t>
            </a:r>
            <a:r>
              <a:rPr>
                <a:solidFill>
                  <a:srgbClr val="4070A0"/>
                </a:solidFill>
                <a:latin typeface="Courier"/>
              </a:rPr>
              <a:t>"gdb"</a:t>
            </a:r>
            <a:r>
              <a:rPr>
                <a:solidFill>
                  <a:srgbClr val="06287E"/>
                </a:solidFill>
                <a:latin typeface="Courier"/>
              </a:rPr>
              <a:t>,</a:t>
            </a:r>
            <a:br/>
            <a:r>
              <a:rPr>
                <a:latin typeface="Courier"/>
              </a:rPr>
              <a:t>      </a:t>
            </a:r>
            <a:r>
              <a:rPr>
                <a:solidFill>
                  <a:srgbClr val="902000"/>
                </a:solidFill>
                <a:latin typeface="Courier"/>
              </a:rPr>
              <a:t>"miDebuggerPath"</a:t>
            </a:r>
            <a:r>
              <a:rPr>
                <a:solidFill>
                  <a:srgbClr val="06287E"/>
                </a:solidFill>
                <a:latin typeface="Courier"/>
              </a:rPr>
              <a:t>:</a:t>
            </a:r>
            <a:r>
              <a:rPr>
                <a:latin typeface="Courier"/>
              </a:rPr>
              <a:t> </a:t>
            </a:r>
            <a:r>
              <a:rPr>
                <a:solidFill>
                  <a:srgbClr val="4070A0"/>
                </a:solidFill>
                <a:latin typeface="Courier"/>
              </a:rPr>
              <a:t>"C:\\Program Files\\mingw-w64\\x86_64-8.1.0-win32-seh-rt_v6-rev0\\mingw64\\bin\\gdb.exe"</a:t>
            </a:r>
            <a:r>
              <a:rPr>
                <a:solidFill>
                  <a:srgbClr val="06287E"/>
                </a:solidFill>
                <a:latin typeface="Courier"/>
              </a:rPr>
              <a:t>,</a:t>
            </a:r>
            <a:br/>
            <a:r>
              <a:rPr>
                <a:latin typeface="Courier"/>
              </a:rPr>
              <a:t>      </a:t>
            </a:r>
            <a:r>
              <a:rPr>
                <a:solidFill>
                  <a:srgbClr val="902000"/>
                </a:solidFill>
                <a:latin typeface="Courier"/>
              </a:rPr>
              <a:t>"setupCommands"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"description"</a:t>
            </a:r>
            <a:r>
              <a:rPr>
                <a:solidFill>
                  <a:srgbClr val="06287E"/>
                </a:solidFill>
                <a:latin typeface="Courier"/>
              </a:rPr>
              <a:t>:</a:t>
            </a:r>
            <a:r>
              <a:rPr>
                <a:latin typeface="Courier"/>
              </a:rPr>
              <a:t> </a:t>
            </a:r>
            <a:r>
              <a:rPr>
                <a:solidFill>
                  <a:srgbClr val="4070A0"/>
                </a:solidFill>
                <a:latin typeface="Courier"/>
              </a:rPr>
              <a:t>"gdb için düzgün yazdırmayı etkinleştir"</a:t>
            </a:r>
            <a:r>
              <a:rPr>
                <a:solidFill>
                  <a:srgbClr val="06287E"/>
                </a:solidFill>
                <a:latin typeface="Courier"/>
              </a:rPr>
              <a:t>,</a:t>
            </a:r>
            <a:br/>
            <a:r>
              <a:rPr>
                <a:latin typeface="Courier"/>
              </a:rPr>
              <a:t>          </a:t>
            </a:r>
            <a:r>
              <a:rPr>
                <a:solidFill>
                  <a:srgbClr val="902000"/>
                </a:solidFill>
                <a:latin typeface="Courier"/>
              </a:rPr>
              <a:t>"text"</a:t>
            </a:r>
            <a:r>
              <a:rPr>
                <a:solidFill>
                  <a:srgbClr val="06287E"/>
                </a:solidFill>
                <a:latin typeface="Courier"/>
              </a:rPr>
              <a:t>:</a:t>
            </a:r>
            <a:r>
              <a:rPr>
                <a:latin typeface="Courier"/>
              </a:rPr>
              <a:t> </a:t>
            </a:r>
            <a:r>
              <a:rPr>
                <a:solidFill>
                  <a:srgbClr val="4070A0"/>
                </a:solidFill>
                <a:latin typeface="Courier"/>
              </a:rPr>
              <a:t>"-enable-pretty-printing"</a:t>
            </a:r>
            <a:r>
              <a:rPr>
                <a:solidFill>
                  <a:srgbClr val="06287E"/>
                </a:solidFill>
                <a:latin typeface="Courier"/>
              </a:rPr>
              <a:t>,</a:t>
            </a:r>
            <a:br/>
            <a:r>
              <a:rPr>
                <a:latin typeface="Courier"/>
              </a:rPr>
              <a:t>          </a:t>
            </a:r>
            <a:r>
              <a:rPr>
                <a:solidFill>
                  <a:srgbClr val="902000"/>
                </a:solidFill>
                <a:latin typeface="Courier"/>
              </a:rPr>
              <a:t>"ignoreFailures"</a:t>
            </a:r>
            <a:r>
              <a:rPr>
                <a:solidFill>
                  <a:srgbClr val="06287E"/>
                </a:solidFill>
                <a:latin typeface="Courier"/>
              </a:rPr>
              <a:t>:</a:t>
            </a:r>
            <a:r>
              <a:rPr>
                <a:latin typeface="Courier"/>
              </a:rPr>
              <a:t> </a:t>
            </a:r>
            <a:r>
              <a:rPr b="1">
                <a:solidFill>
                  <a:srgbClr val="007020"/>
                </a:solidFill>
                <a:latin typeface="Courier"/>
              </a:rPr>
              <a:t>true</a:t>
            </a:r>
            <a:br/>
            <a:r>
              <a:rPr>
                <a:latin typeface="Courier"/>
              </a:rPr>
              <a:t>        </a:t>
            </a:r>
            <a:r>
              <a:rPr>
                <a:solidFill>
                  <a:srgbClr val="06287E"/>
                </a:solidFill>
                <a:latin typeface="Courier"/>
              </a:rPr>
              <a:t>}</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"preLaunchTask"</a:t>
            </a:r>
            <a:r>
              <a:rPr>
                <a:solidFill>
                  <a:srgbClr val="06287E"/>
                </a:solidFill>
                <a:latin typeface="Courier"/>
              </a:rPr>
              <a:t>:</a:t>
            </a:r>
            <a:r>
              <a:rPr>
                <a:latin typeface="Courier"/>
              </a:rPr>
              <a:t> </a:t>
            </a:r>
            <a:r>
              <a:rPr>
                <a:solidFill>
                  <a:srgbClr val="4070A0"/>
                </a:solidFill>
                <a:latin typeface="Courier"/>
              </a:rPr>
              <a:t>"C/C++: gcc.exe etkin dosyayı derle"</a:t>
            </a:r>
            <a:br/>
            <a:r>
              <a:rPr>
                <a:latin typeface="Courier"/>
              </a:rPr>
              <a:t>    </a:t>
            </a:r>
            <a:r>
              <a:rPr>
                <a:solidFill>
                  <a:srgbClr val="06287E"/>
                </a:solidFill>
                <a:latin typeface="Courier"/>
              </a:rPr>
              <a:t>}</a:t>
            </a:r>
            <a:br/>
            <a:r>
              <a:rPr>
                <a:latin typeface="Courier"/>
              </a:rPr>
              <a:t>  </a:t>
            </a:r>
            <a:r>
              <a:rPr>
                <a:solidFill>
                  <a:srgbClr val="007020"/>
                </a:solidFill>
                <a:latin typeface="Courier"/>
              </a:rPr>
              <a:t>]</a:t>
            </a:r>
            <a:br/>
            <a:r>
              <a:rPr>
                <a:solidFill>
                  <a:srgbClr val="06287E"/>
                </a:solidFill>
                <a:latin typeface="Courier"/>
              </a:rPr>
              <a:t>}</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(16)</a:t>
            </a:r>
          </a:p>
          <a:p>
            <a:pPr lvl="0" indent="0" marL="0">
              <a:buNone/>
            </a:pPr>
            <a:r>
              <a:rPr b="1"/>
              <a:t>task.json</a:t>
            </a:r>
          </a:p>
          <a:p>
            <a:pPr lvl="0" indent="0">
              <a:buNone/>
            </a:pPr>
            <a:r>
              <a:rPr>
                <a:solidFill>
                  <a:srgbClr val="06287E"/>
                </a:solidFill>
                <a:latin typeface="Courier"/>
              </a:rPr>
              <a:t>{</a:t>
            </a:r>
            <a:br/>
            <a:r>
              <a:rPr>
                <a:latin typeface="Courier"/>
              </a:rPr>
              <a:t>  </a:t>
            </a:r>
            <a:r>
              <a:rPr>
                <a:solidFill>
                  <a:srgbClr val="902000"/>
                </a:solidFill>
                <a:latin typeface="Courier"/>
              </a:rPr>
              <a:t>"tasks"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06287E"/>
                </a:solidFill>
                <a:latin typeface="Courier"/>
              </a:rPr>
              <a:t>{</a:t>
            </a:r>
            <a:br/>
            <a:r>
              <a:rPr>
                <a:latin typeface="Courier"/>
              </a:rPr>
              <a:t>      </a:t>
            </a:r>
            <a:r>
              <a:rPr>
                <a:solidFill>
                  <a:srgbClr val="902000"/>
                </a:solidFill>
                <a:latin typeface="Courier"/>
              </a:rPr>
              <a:t>"type"</a:t>
            </a:r>
            <a:r>
              <a:rPr>
                <a:solidFill>
                  <a:srgbClr val="06287E"/>
                </a:solidFill>
                <a:latin typeface="Courier"/>
              </a:rPr>
              <a:t>:</a:t>
            </a:r>
            <a:r>
              <a:rPr>
                <a:latin typeface="Courier"/>
              </a:rPr>
              <a:t> </a:t>
            </a:r>
            <a:r>
              <a:rPr>
                <a:solidFill>
                  <a:srgbClr val="4070A0"/>
                </a:solidFill>
                <a:latin typeface="Courier"/>
              </a:rPr>
              <a:t>"cppbuild"</a:t>
            </a:r>
            <a:r>
              <a:rPr>
                <a:solidFill>
                  <a:srgbClr val="06287E"/>
                </a:solidFill>
                <a:latin typeface="Courier"/>
              </a:rPr>
              <a:t>,</a:t>
            </a:r>
            <a:br/>
            <a:r>
              <a:rPr>
                <a:latin typeface="Courier"/>
              </a:rPr>
              <a:t>      </a:t>
            </a:r>
            <a:r>
              <a:rPr>
                <a:solidFill>
                  <a:srgbClr val="902000"/>
                </a:solidFill>
                <a:latin typeface="Courier"/>
              </a:rPr>
              <a:t>"label"</a:t>
            </a:r>
            <a:r>
              <a:rPr>
                <a:solidFill>
                  <a:srgbClr val="06287E"/>
                </a:solidFill>
                <a:latin typeface="Courier"/>
              </a:rPr>
              <a:t>:</a:t>
            </a:r>
            <a:r>
              <a:rPr>
                <a:latin typeface="Courier"/>
              </a:rPr>
              <a:t> </a:t>
            </a:r>
            <a:r>
              <a:rPr>
                <a:solidFill>
                  <a:srgbClr val="4070A0"/>
                </a:solidFill>
                <a:latin typeface="Courier"/>
              </a:rPr>
              <a:t>"C/C++: gcc.exe etkin dosyayı derle"</a:t>
            </a:r>
            <a:r>
              <a:rPr>
                <a:solidFill>
                  <a:srgbClr val="06287E"/>
                </a:solidFill>
                <a:latin typeface="Courier"/>
              </a:rPr>
              <a:t>,</a:t>
            </a:r>
            <a:br/>
            <a:r>
              <a:rPr>
                <a:latin typeface="Courier"/>
              </a:rPr>
              <a:t>      </a:t>
            </a:r>
            <a:r>
              <a:rPr>
                <a:solidFill>
                  <a:srgbClr val="902000"/>
                </a:solidFill>
                <a:latin typeface="Courier"/>
              </a:rPr>
              <a:t>"command"</a:t>
            </a:r>
            <a:r>
              <a:rPr>
                <a:solidFill>
                  <a:srgbClr val="06287E"/>
                </a:solidFill>
                <a:latin typeface="Courier"/>
              </a:rPr>
              <a:t>:</a:t>
            </a:r>
            <a:r>
              <a:rPr>
                <a:latin typeface="Courier"/>
              </a:rPr>
              <a:t> </a:t>
            </a:r>
            <a:r>
              <a:rPr>
                <a:solidFill>
                  <a:srgbClr val="4070A0"/>
                </a:solidFill>
                <a:latin typeface="Courier"/>
              </a:rPr>
              <a:t>"C:\\Program Files\\mingw-w64\\x86_64-8.1.0-win32-seh-rt_v6-rev0\\mingw64\\bin\\gcc.exe"</a:t>
            </a:r>
            <a:r>
              <a:rPr>
                <a:solidFill>
                  <a:srgbClr val="06287E"/>
                </a:solidFill>
                <a:latin typeface="Courier"/>
              </a:rPr>
              <a:t>,</a:t>
            </a:r>
            <a:br/>
            <a:r>
              <a:rPr>
                <a:latin typeface="Courier"/>
              </a:rPr>
              <a:t>      </a:t>
            </a:r>
            <a:r>
              <a:rPr>
                <a:solidFill>
                  <a:srgbClr val="902000"/>
                </a:solidFill>
                <a:latin typeface="Courier"/>
              </a:rPr>
              <a:t>"args"</a:t>
            </a:r>
            <a:r>
              <a:rPr>
                <a:solidFill>
                  <a:srgbClr val="06287E"/>
                </a:solidFill>
                <a:latin typeface="Courier"/>
              </a:rPr>
              <a:t>:</a:t>
            </a:r>
            <a:r>
              <a:rPr>
                <a:latin typeface="Courier"/>
              </a:rPr>
              <a:t> </a:t>
            </a:r>
            <a:r>
              <a:rPr>
                <a:solidFill>
                  <a:srgbClr val="007020"/>
                </a:solidFill>
                <a:latin typeface="Courier"/>
              </a:rPr>
              <a:t>[</a:t>
            </a:r>
            <a:br/>
            <a:r>
              <a:rPr>
                <a:latin typeface="Courier"/>
              </a:rPr>
              <a:t>        </a:t>
            </a:r>
            <a:r>
              <a:rPr>
                <a:solidFill>
                  <a:srgbClr val="4070A0"/>
                </a:solidFill>
                <a:latin typeface="Courier"/>
              </a:rPr>
              <a:t>"-fdiagnostics-color=always"</a:t>
            </a:r>
            <a:r>
              <a:rPr>
                <a:solidFill>
                  <a:srgbClr val="007020"/>
                </a:solidFill>
                <a:latin typeface="Courier"/>
              </a:rPr>
              <a:t>,</a:t>
            </a:r>
            <a:br/>
            <a:r>
              <a:rPr>
                <a:latin typeface="Courier"/>
              </a:rPr>
              <a:t>        </a:t>
            </a:r>
            <a:r>
              <a:rPr>
                <a:solidFill>
                  <a:srgbClr val="4070A0"/>
                </a:solidFill>
                <a:latin typeface="Courier"/>
              </a:rPr>
              <a:t>"-g"</a:t>
            </a:r>
            <a:r>
              <a:rPr>
                <a:solidFill>
                  <a:srgbClr val="007020"/>
                </a:solidFill>
                <a:latin typeface="Courier"/>
              </a:rPr>
              <a:t>,</a:t>
            </a:r>
            <a:br/>
            <a:r>
              <a:rPr>
                <a:latin typeface="Courier"/>
              </a:rPr>
              <a:t>        </a:t>
            </a:r>
            <a:r>
              <a:rPr>
                <a:solidFill>
                  <a:srgbClr val="4070A0"/>
                </a:solidFill>
                <a:latin typeface="Courier"/>
              </a:rPr>
              <a:t>"${file}"</a:t>
            </a:r>
            <a:r>
              <a:rPr>
                <a:solidFill>
                  <a:srgbClr val="007020"/>
                </a:solidFill>
                <a:latin typeface="Courier"/>
              </a:rPr>
              <a:t>,</a:t>
            </a:r>
            <a:br/>
            <a:r>
              <a:rPr>
                <a:latin typeface="Courier"/>
              </a:rPr>
              <a:t>        </a:t>
            </a:r>
            <a:r>
              <a:rPr>
                <a:solidFill>
                  <a:srgbClr val="4070A0"/>
                </a:solidFill>
                <a:latin typeface="Courier"/>
              </a:rPr>
              <a:t>"-o"</a:t>
            </a:r>
            <a:r>
              <a:rPr>
                <a:solidFill>
                  <a:srgbClr val="007020"/>
                </a:solidFill>
                <a:latin typeface="Courier"/>
              </a:rPr>
              <a:t>,</a:t>
            </a:r>
            <a:br/>
            <a:r>
              <a:rPr>
                <a:latin typeface="Courier"/>
              </a:rPr>
              <a:t>        </a:t>
            </a:r>
            <a:r>
              <a:rPr>
                <a:solidFill>
                  <a:srgbClr val="4070A0"/>
                </a:solidFill>
                <a:latin typeface="Courier"/>
              </a:rPr>
              <a:t>"${fileDirname}\\${fileBasenameNoExtension}.exe"</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"options"</a:t>
            </a:r>
            <a:r>
              <a:rPr>
                <a:solidFill>
                  <a:srgbClr val="06287E"/>
                </a:solidFill>
                <a:latin typeface="Courier"/>
              </a:rPr>
              <a:t>:</a:t>
            </a:r>
            <a:r>
              <a:rPr>
                <a:latin typeface="Courier"/>
              </a:rPr>
              <a:t> </a:t>
            </a:r>
            <a:r>
              <a:rPr>
                <a:solidFill>
                  <a:srgbClr val="06287E"/>
                </a:solidFill>
                <a:latin typeface="Courier"/>
              </a:rPr>
              <a:t>{</a:t>
            </a:r>
            <a:br/>
            <a:r>
              <a:rPr>
                <a:latin typeface="Courier"/>
              </a:rPr>
              <a:t>        </a:t>
            </a:r>
            <a:r>
              <a:rPr>
                <a:solidFill>
                  <a:srgbClr val="902000"/>
                </a:solidFill>
                <a:latin typeface="Courier"/>
              </a:rPr>
              <a:t>"cwd"</a:t>
            </a:r>
            <a:r>
              <a:rPr>
                <a:solidFill>
                  <a:srgbClr val="06287E"/>
                </a:solidFill>
                <a:latin typeface="Courier"/>
              </a:rPr>
              <a:t>:</a:t>
            </a:r>
            <a:r>
              <a:rPr>
                <a:latin typeface="Courier"/>
              </a:rPr>
              <a:t> </a:t>
            </a:r>
            <a:r>
              <a:rPr>
                <a:solidFill>
                  <a:srgbClr val="4070A0"/>
                </a:solidFill>
                <a:latin typeface="Courier"/>
              </a:rPr>
              <a:t>"${fileDirname}"</a:t>
            </a:r>
            <a:br/>
            <a:r>
              <a:rPr>
                <a:latin typeface="Courier"/>
              </a:rPr>
              <a:t>      </a:t>
            </a:r>
            <a:r>
              <a:rPr>
                <a:solidFill>
                  <a:srgbClr val="06287E"/>
                </a:solidFill>
                <a:latin typeface="Courier"/>
              </a:rPr>
              <a:t>},</a:t>
            </a:r>
            <a:br/>
            <a:r>
              <a:rPr>
                <a:latin typeface="Courier"/>
              </a:rPr>
              <a:t>      </a:t>
            </a:r>
            <a:r>
              <a:rPr>
                <a:solidFill>
                  <a:srgbClr val="902000"/>
                </a:solidFill>
                <a:latin typeface="Courier"/>
              </a:rPr>
              <a:t>"problemMatcher"</a:t>
            </a:r>
            <a:r>
              <a:rPr>
                <a:solidFill>
                  <a:srgbClr val="06287E"/>
                </a:solidFill>
                <a:latin typeface="Courier"/>
              </a:rPr>
              <a:t>:</a:t>
            </a:r>
            <a:r>
              <a:rPr>
                <a:latin typeface="Courier"/>
              </a:rPr>
              <a:t> </a:t>
            </a:r>
            <a:r>
              <a:rPr>
                <a:solidFill>
                  <a:srgbClr val="007020"/>
                </a:solidFill>
                <a:latin typeface="Courier"/>
              </a:rPr>
              <a:t>[</a:t>
            </a:r>
            <a:r>
              <a:rPr>
                <a:solidFill>
                  <a:srgbClr val="4070A0"/>
                </a:solidFill>
                <a:latin typeface="Courier"/>
              </a:rPr>
              <a:t>"$gcc"</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"group"</a:t>
            </a:r>
            <a:r>
              <a:rPr>
                <a:solidFill>
                  <a:srgbClr val="06287E"/>
                </a:solidFill>
                <a:latin typeface="Courier"/>
              </a:rPr>
              <a:t>:</a:t>
            </a:r>
            <a:r>
              <a:rPr>
                <a:latin typeface="Courier"/>
              </a:rPr>
              <a:t> </a:t>
            </a:r>
            <a:r>
              <a:rPr>
                <a:solidFill>
                  <a:srgbClr val="06287E"/>
                </a:solidFill>
                <a:latin typeface="Courier"/>
              </a:rPr>
              <a:t>{</a:t>
            </a:r>
            <a:br/>
            <a:r>
              <a:rPr>
                <a:latin typeface="Courier"/>
              </a:rPr>
              <a:t>        </a:t>
            </a:r>
            <a:r>
              <a:rPr>
                <a:solidFill>
                  <a:srgbClr val="902000"/>
                </a:solidFill>
                <a:latin typeface="Courier"/>
              </a:rPr>
              <a:t>"kind"</a:t>
            </a:r>
            <a:r>
              <a:rPr>
                <a:solidFill>
                  <a:srgbClr val="06287E"/>
                </a:solidFill>
                <a:latin typeface="Courier"/>
              </a:rPr>
              <a:t>:</a:t>
            </a:r>
            <a:r>
              <a:rPr>
                <a:latin typeface="Courier"/>
              </a:rPr>
              <a:t> </a:t>
            </a:r>
            <a:r>
              <a:rPr>
                <a:solidFill>
                  <a:srgbClr val="4070A0"/>
                </a:solidFill>
                <a:latin typeface="Courier"/>
              </a:rPr>
              <a:t>"build"</a:t>
            </a:r>
            <a:r>
              <a:rPr>
                <a:solidFill>
                  <a:srgbClr val="06287E"/>
                </a:solidFill>
                <a:latin typeface="Courier"/>
              </a:rPr>
              <a:t>,</a:t>
            </a:r>
            <a:br/>
            <a:r>
              <a:rPr>
                <a:latin typeface="Courier"/>
              </a:rPr>
              <a:t>        </a:t>
            </a:r>
            <a:r>
              <a:rPr>
                <a:solidFill>
                  <a:srgbClr val="902000"/>
                </a:solidFill>
                <a:latin typeface="Courier"/>
              </a:rPr>
              <a:t>"isDefault"</a:t>
            </a:r>
            <a:r>
              <a:rPr>
                <a:solidFill>
                  <a:srgbClr val="06287E"/>
                </a:solidFill>
                <a:latin typeface="Courier"/>
              </a:rPr>
              <a:t>:</a:t>
            </a:r>
            <a:r>
              <a:rPr>
                <a:latin typeface="Courier"/>
              </a:rPr>
              <a:t> </a:t>
            </a:r>
            <a:r>
              <a:rPr b="1">
                <a:solidFill>
                  <a:srgbClr val="007020"/>
                </a:solidFill>
                <a:latin typeface="Courier"/>
              </a:rPr>
              <a:t>true</a:t>
            </a:r>
            <a:br/>
            <a:r>
              <a:rPr>
                <a:latin typeface="Courier"/>
              </a:rPr>
              <a:t>      </a:t>
            </a:r>
            <a:r>
              <a:rPr>
                <a:solidFill>
                  <a:srgbClr val="06287E"/>
                </a:solidFill>
                <a:latin typeface="Courier"/>
              </a:rPr>
              <a:t>},</a:t>
            </a:r>
            <a:br/>
            <a:r>
              <a:rPr>
                <a:latin typeface="Courier"/>
              </a:rPr>
              <a:t>      </a:t>
            </a:r>
            <a:r>
              <a:rPr>
                <a:solidFill>
                  <a:srgbClr val="902000"/>
                </a:solidFill>
                <a:latin typeface="Courier"/>
              </a:rPr>
              <a:t>"detail"</a:t>
            </a:r>
            <a:r>
              <a:rPr>
                <a:solidFill>
                  <a:srgbClr val="06287E"/>
                </a:solidFill>
                <a:latin typeface="Courier"/>
              </a:rPr>
              <a:t>:</a:t>
            </a:r>
            <a:r>
              <a:rPr>
                <a:latin typeface="Courier"/>
              </a:rPr>
              <a:t> </a:t>
            </a:r>
            <a:r>
              <a:rPr>
                <a:solidFill>
                  <a:srgbClr val="4070A0"/>
                </a:solidFill>
                <a:latin typeface="Courier"/>
              </a:rPr>
              <a:t>"Hata Ayıklayıcısı tarafından oluşturulan görev."</a:t>
            </a:r>
            <a:br/>
            <a:r>
              <a:rPr>
                <a:latin typeface="Courier"/>
              </a:rPr>
              <a:t>    </a:t>
            </a:r>
            <a:r>
              <a:rPr>
                <a:solidFill>
                  <a:srgbClr val="06287E"/>
                </a:solidFill>
                <a:latin typeface="Courier"/>
              </a:rPr>
              <a:t>}</a:t>
            </a:r>
            <a:br/>
            <a:r>
              <a:rPr>
                <a:latin typeface="Courier"/>
              </a:rPr>
              <a:t>  </a:t>
            </a:r>
            <a:r>
              <a:rPr>
                <a:solidFill>
                  <a:srgbClr val="007020"/>
                </a:solidFill>
                <a:latin typeface="Courier"/>
              </a:rPr>
              <a:t>]</a:t>
            </a:r>
            <a:r>
              <a:rPr>
                <a:solidFill>
                  <a:srgbClr val="06287E"/>
                </a:solidFill>
                <a:latin typeface="Courier"/>
              </a:rPr>
              <a:t>,</a:t>
            </a:r>
            <a:br/>
            <a:r>
              <a:rPr>
                <a:latin typeface="Courier"/>
              </a:rPr>
              <a:t>  </a:t>
            </a:r>
            <a:r>
              <a:rPr>
                <a:solidFill>
                  <a:srgbClr val="902000"/>
                </a:solidFill>
                <a:latin typeface="Courier"/>
              </a:rPr>
              <a:t>"version"</a:t>
            </a:r>
            <a:r>
              <a:rPr>
                <a:solidFill>
                  <a:srgbClr val="06287E"/>
                </a:solidFill>
                <a:latin typeface="Courier"/>
              </a:rPr>
              <a:t>:</a:t>
            </a:r>
            <a:r>
              <a:rPr>
                <a:latin typeface="Courier"/>
              </a:rPr>
              <a:t> </a:t>
            </a:r>
            <a:r>
              <a:rPr>
                <a:solidFill>
                  <a:srgbClr val="4070A0"/>
                </a:solidFill>
                <a:latin typeface="Courier"/>
              </a:rPr>
              <a:t>"2.0.0"</a:t>
            </a:r>
            <a:br/>
            <a:r>
              <a:rPr>
                <a:solidFill>
                  <a:srgbClr val="06287E"/>
                </a:solidFill>
                <a:latin typeface="Courier"/>
              </a:rPr>
              <a:t>}</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(17)</a:t>
            </a:r>
          </a:p>
          <a:p>
            <a:pPr lvl="0"/>
            <a:r>
              <a:rPr/>
              <a:t>You can do the same thing for other compilers and C++ source codes. LLVM does not support debugging on vscode now.</a:t>
            </a:r>
          </a:p>
          <a:p>
            <a:pPr lvl="0" indent="0" marL="0">
              <a:buNone/>
            </a:pPr>
            <a:r>
              <a:rPr/>
              <a:t>for C++ VsCode you can check the following links</a:t>
            </a:r>
          </a:p>
          <a:p>
            <a:pPr lvl="0"/>
            <a:r>
              <a:rPr/>
              <a:t>for Windows</a:t>
            </a:r>
          </a:p>
          <a:p>
            <a:pPr lvl="1"/>
            <a:r>
              <a:rPr/>
              <a:t>https://code.visualstudio.com/docs/cpp/config-mingw</a:t>
            </a:r>
          </a:p>
          <a:p>
            <a:pPr lvl="0"/>
            <a:r>
              <a:rPr/>
              <a:t>for Linux</a:t>
            </a:r>
          </a:p>
          <a:p>
            <a:pPr lvl="1"/>
            <a:r>
              <a:rPr/>
              <a:t>https://code.visualstudio.com/docs/cpp/config-linux</a:t>
            </a:r>
          </a:p>
          <a:p>
            <a:pPr lvl="0"/>
            <a:r>
              <a:rPr/>
              <a:t>for WSL</a:t>
            </a:r>
          </a:p>
          <a:p>
            <a:pPr lvl="1"/>
            <a:r>
              <a:rPr/>
              <a:t>https://code.visualstudio.com/docs/cpp/config-wsl</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(18)</a:t>
            </a:r>
          </a:p>
          <a:p>
            <a:pPr lvl="0" indent="0" marL="0">
              <a:buNone/>
            </a:pPr>
            <a:r>
              <a:rPr/>
              <a:t>in the launch file if you start debugging with </a:t>
            </a:r>
            <a:r>
              <a:rPr>
                <a:latin typeface="Courier"/>
              </a:rPr>
              <a:t>F5</a:t>
            </a:r>
          </a:p>
          <a:p>
            <a:pPr lvl="0" indent="0" marL="0">
              <a:buNone/>
            </a:pPr>
            <a:r>
              <a:rPr/>
              <a:t>(you can select debugger with </a:t>
            </a:r>
            <a:r>
              <a:rPr>
                <a:latin typeface="Courier"/>
              </a:rPr>
              <a:t>CTRL+SHIFT+P</a:t>
            </a:r>
            <a:r>
              <a:rPr/>
              <a:t> and then write Debug and Selecting Configure Debugger Option)</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(19)</a:t>
            </a:r>
          </a:p>
          <a:p>
            <a:pPr lvl="0"/>
            <a:r>
              <a:rPr/>
              <a:t>the following line will be your debugging application path</a:t>
            </a:r>
          </a:p>
          <a:p>
            <a:pPr lvl="0"/>
            <a:r>
              <a:rPr/>
              <a:t>if you start debugging with </a:t>
            </a:r>
            <a:r>
              <a:rPr>
                <a:latin typeface="Courier"/>
              </a:rPr>
              <a:t>F5</a:t>
            </a:r>
            <a:r>
              <a:rPr/>
              <a:t>in </a:t>
            </a:r>
            <a:r>
              <a:rPr>
                <a:latin typeface="Courier"/>
              </a:rPr>
              <a:t>Hello.c</a:t>
            </a:r>
            <a:r>
              <a:rPr/>
              <a:t> file this will set </a:t>
            </a:r>
            <a:r>
              <a:rPr>
                <a:latin typeface="Courier"/>
              </a:rPr>
              <a:t>&lt;Hello.c base path&gt;/Hello.exe</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VSCode (Install / Compile / Run / Debug) (20)</a:t>
            </a:r>
          </a:p>
          <a:p>
            <a:pPr lvl="0" indent="0" marL="0">
              <a:buNone/>
            </a:pPr>
            <a:r>
              <a:rPr/>
              <a:t>You should set this correct for both </a:t>
            </a:r>
            <a:r>
              <a:rPr>
                <a:latin typeface="Courier"/>
              </a:rPr>
              <a:t>LLVM</a:t>
            </a:r>
            <a:r>
              <a:rPr/>
              <a:t>and </a:t>
            </a:r>
            <a:r>
              <a:rPr>
                <a:latin typeface="Courier"/>
              </a:rPr>
              <a:t>GCC</a:t>
            </a:r>
            <a:r>
              <a:rPr/>
              <a:t> configuration in launch.json</a:t>
            </a:r>
          </a:p>
          <a:p>
            <a:pPr lvl="0" indent="0">
              <a:buNone/>
            </a:pPr>
            <a:r>
              <a:rPr>
                <a:latin typeface="Courier"/>
              </a:rPr>
              <a:t> </a:t>
            </a:r>
            <a:r>
              <a:rPr>
                <a:solidFill>
                  <a:srgbClr val="4070A0"/>
                </a:solidFill>
                <a:latin typeface="Courier"/>
              </a:rPr>
              <a:t>"program"</a:t>
            </a:r>
            <a:r>
              <a:rPr>
                <a:latin typeface="Courier"/>
              </a:rPr>
              <a:t>: </a:t>
            </a:r>
            <a:r>
              <a:rPr>
                <a:solidFill>
                  <a:srgbClr val="4070A0"/>
                </a:solidFill>
                <a:latin typeface="Courier"/>
              </a:rPr>
              <a:t>"</a:t>
            </a:r>
            <a:r>
              <a:rPr>
                <a:solidFill>
                  <a:srgbClr val="19177C"/>
                </a:solidFill>
                <a:latin typeface="Courier"/>
              </a:rPr>
              <a:t>${fileDirname}</a:t>
            </a:r>
            <a:r>
              <a:rPr>
                <a:solidFill>
                  <a:srgbClr val="902000"/>
                </a:solidFill>
                <a:latin typeface="Courier"/>
              </a:rPr>
              <a:t>\\</a:t>
            </a:r>
            <a:r>
              <a:rPr>
                <a:solidFill>
                  <a:srgbClr val="19177C"/>
                </a:solidFill>
                <a:latin typeface="Courier"/>
              </a:rPr>
              <a:t>${fileBasenameNoExtension}</a:t>
            </a:r>
            <a:r>
              <a:rPr>
                <a:solidFill>
                  <a:srgbClr val="4070A0"/>
                </a:solidFill>
                <a:latin typeface="Courier"/>
              </a:rPr>
              <a:t>.exe"</a:t>
            </a:r>
            <a:r>
              <a:rPr>
                <a:latin typeface="Courier"/>
              </a:rPr>
              <a:t>,</a:t>
            </a:r>
          </a:p>
          <a:p>
            <a:pPr lvl="0" indent="0" marL="0">
              <a:buNone/>
            </a:pPr>
            <a:r>
              <a:rPr/>
              <a:t>Also you should set your installed debugger paths</a:t>
            </a:r>
          </a:p>
          <a:p>
            <a:pPr lvl="0" indent="0" marL="0">
              <a:buNone/>
            </a:pPr>
            <a:r>
              <a:rPr/>
              <a:t>for GCC</a:t>
            </a:r>
          </a:p>
          <a:p>
            <a:pPr lvl="0" indent="0">
              <a:buNone/>
            </a:pPr>
            <a:r>
              <a:rPr>
                <a:solidFill>
                  <a:srgbClr val="4070A0"/>
                </a:solidFill>
                <a:latin typeface="Courier"/>
              </a:rPr>
              <a:t>"miDebuggerPath"</a:t>
            </a:r>
            <a:r>
              <a:rPr>
                <a:latin typeface="Courier"/>
              </a:rPr>
              <a:t>: </a:t>
            </a:r>
            <a:r>
              <a:rPr>
                <a:solidFill>
                  <a:srgbClr val="4070A0"/>
                </a:solidFill>
                <a:latin typeface="Courier"/>
              </a:rPr>
              <a:t>"C:</a:t>
            </a:r>
            <a:r>
              <a:rPr>
                <a:solidFill>
                  <a:srgbClr val="902000"/>
                </a:solidFill>
                <a:latin typeface="Courier"/>
              </a:rPr>
              <a:t>\\</a:t>
            </a:r>
            <a:r>
              <a:rPr>
                <a:solidFill>
                  <a:srgbClr val="4070A0"/>
                </a:solidFill>
                <a:latin typeface="Courier"/>
              </a:rPr>
              <a:t>Program Files</a:t>
            </a:r>
            <a:r>
              <a:rPr>
                <a:solidFill>
                  <a:srgbClr val="902000"/>
                </a:solidFill>
                <a:latin typeface="Courier"/>
              </a:rPr>
              <a:t>\\</a:t>
            </a:r>
            <a:r>
              <a:rPr>
                <a:solidFill>
                  <a:srgbClr val="4070A0"/>
                </a:solidFill>
                <a:latin typeface="Courier"/>
              </a:rPr>
              <a:t>mingw-w64</a:t>
            </a:r>
            <a:r>
              <a:rPr>
                <a:solidFill>
                  <a:srgbClr val="902000"/>
                </a:solidFill>
                <a:latin typeface="Courier"/>
              </a:rPr>
              <a:t>\\</a:t>
            </a:r>
            <a:r>
              <a:rPr>
                <a:solidFill>
                  <a:srgbClr val="4070A0"/>
                </a:solidFill>
                <a:latin typeface="Courier"/>
              </a:rPr>
              <a:t>x86_64-8.1.0-win32-seh-rt_v6-rev0</a:t>
            </a:r>
            <a:r>
              <a:rPr>
                <a:solidFill>
                  <a:srgbClr val="902000"/>
                </a:solidFill>
                <a:latin typeface="Courier"/>
              </a:rPr>
              <a:t>\\</a:t>
            </a:r>
            <a:r>
              <a:rPr>
                <a:solidFill>
                  <a:srgbClr val="4070A0"/>
                </a:solidFill>
                <a:latin typeface="Courier"/>
              </a:rPr>
              <a:t>mingw64</a:t>
            </a:r>
            <a:r>
              <a:rPr>
                <a:solidFill>
                  <a:srgbClr val="902000"/>
                </a:solidFill>
                <a:latin typeface="Courier"/>
              </a:rPr>
              <a:t>\\</a:t>
            </a:r>
            <a:r>
              <a:rPr>
                <a:solidFill>
                  <a:srgbClr val="4070A0"/>
                </a:solidFill>
                <a:latin typeface="Courier"/>
              </a:rPr>
              <a:t>bin</a:t>
            </a:r>
            <a:r>
              <a:rPr>
                <a:solidFill>
                  <a:srgbClr val="902000"/>
                </a:solidFill>
                <a:latin typeface="Courier"/>
              </a:rPr>
              <a:t>\\</a:t>
            </a:r>
            <a:r>
              <a:rPr>
                <a:solidFill>
                  <a:srgbClr val="4070A0"/>
                </a:solidFill>
                <a:latin typeface="Courier"/>
              </a:rPr>
              <a:t>gdb.exe"</a:t>
            </a:r>
            <a:r>
              <a:rPr>
                <a:latin typeface="Courier"/>
              </a:rPr>
              <a:t>,</a:t>
            </a:r>
          </a:p>
          <a:p>
            <a:pPr lvl="0" indent="0" marL="0">
              <a:buNone/>
            </a:pPr>
            <a:r>
              <a:rPr/>
              <a:t>for LLVM</a:t>
            </a:r>
          </a:p>
          <a:p>
            <a:pPr lvl="0" indent="0">
              <a:buNone/>
            </a:pPr>
            <a:r>
              <a:rPr>
                <a:solidFill>
                  <a:srgbClr val="4070A0"/>
                </a:solidFill>
                <a:latin typeface="Courier"/>
              </a:rPr>
              <a:t>"miDebuggerPath"</a:t>
            </a:r>
            <a:r>
              <a:rPr>
                <a:latin typeface="Courier"/>
              </a:rPr>
              <a:t>: </a:t>
            </a:r>
            <a:r>
              <a:rPr>
                <a:solidFill>
                  <a:srgbClr val="4070A0"/>
                </a:solidFill>
                <a:latin typeface="Courier"/>
              </a:rPr>
              <a:t>"C:</a:t>
            </a:r>
            <a:r>
              <a:rPr>
                <a:solidFill>
                  <a:srgbClr val="902000"/>
                </a:solidFill>
                <a:latin typeface="Courier"/>
              </a:rPr>
              <a:t>\\</a:t>
            </a:r>
            <a:r>
              <a:rPr>
                <a:solidFill>
                  <a:srgbClr val="4070A0"/>
                </a:solidFill>
                <a:latin typeface="Courier"/>
              </a:rPr>
              <a:t>Program Files</a:t>
            </a:r>
            <a:r>
              <a:rPr>
                <a:solidFill>
                  <a:srgbClr val="902000"/>
                </a:solidFill>
                <a:latin typeface="Courier"/>
              </a:rPr>
              <a:t>\\</a:t>
            </a:r>
            <a:r>
              <a:rPr>
                <a:solidFill>
                  <a:srgbClr val="4070A0"/>
                </a:solidFill>
                <a:latin typeface="Courier"/>
              </a:rPr>
              <a:t>LLVM</a:t>
            </a:r>
            <a:r>
              <a:rPr>
                <a:solidFill>
                  <a:srgbClr val="902000"/>
                </a:solidFill>
                <a:latin typeface="Courier"/>
              </a:rPr>
              <a:t>\\</a:t>
            </a:r>
            <a:r>
              <a:rPr>
                <a:solidFill>
                  <a:srgbClr val="4070A0"/>
                </a:solidFill>
                <a:latin typeface="Courier"/>
              </a:rPr>
              <a:t>bin</a:t>
            </a:r>
            <a:r>
              <a:rPr>
                <a:solidFill>
                  <a:srgbClr val="902000"/>
                </a:solidFill>
                <a:latin typeface="Courier"/>
              </a:rPr>
              <a:t>\\</a:t>
            </a:r>
            <a:r>
              <a:rPr>
                <a:solidFill>
                  <a:srgbClr val="4070A0"/>
                </a:solidFill>
                <a:latin typeface="Courier"/>
              </a:rPr>
              <a:t>lldb.exe"</a:t>
            </a:r>
            <a:r>
              <a:rPr>
                <a:latin typeface="Courier"/>
              </a:rPr>
              <a:t>,</a:t>
            </a:r>
          </a:p>
          <a:p>
            <a:pPr lvl="0" indent="0" marL="0">
              <a:buNone/>
            </a:pPr>
            <a:r>
              <a:rPr/>
              <a:t>for more details please check the sample source codes.</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(1)</a:t>
            </a:r>
          </a:p>
          <a:p>
            <a:pPr lvl="0" indent="0" marL="1270000">
              <a:buNone/>
            </a:pPr>
            <a:r>
              <a:rPr sz="2000"/>
              <a:t>My Extension List</a:t>
            </a:r>
          </a:p>
          <a:p>
            <a:pPr lvl="0"/>
            <a:r>
              <a:rPr/>
              <a:t>Listing Installed Extensions</a:t>
            </a:r>
          </a:p>
          <a:p>
            <a:pPr lvl="0" indent="0">
              <a:buNone/>
            </a:pPr>
            <a:r>
              <a:rPr>
                <a:latin typeface="Courier"/>
              </a:rPr>
              <a:t>PS C:</a:t>
            </a:r>
            <a:r>
              <a:rPr>
                <a:solidFill>
                  <a:srgbClr val="902000"/>
                </a:solidFill>
                <a:latin typeface="Courier"/>
              </a:rPr>
              <a:t>\U</a:t>
            </a:r>
            <a:r>
              <a:rPr>
                <a:latin typeface="Courier"/>
              </a:rPr>
              <a:t>sers</a:t>
            </a:r>
            <a:r>
              <a:rPr>
                <a:solidFill>
                  <a:srgbClr val="902000"/>
                </a:solidFill>
                <a:latin typeface="Courier"/>
              </a:rPr>
              <a:t>\u</a:t>
            </a:r>
            <a:r>
              <a:rPr>
                <a:latin typeface="Courier"/>
              </a:rPr>
              <a:t>gur.coruh</a:t>
            </a:r>
            <a:r>
              <a:rPr>
                <a:solidFill>
                  <a:srgbClr val="902000"/>
                </a:solidFill>
                <a:latin typeface="Courier"/>
              </a:rPr>
              <a:t>\D</a:t>
            </a:r>
            <a:r>
              <a:rPr>
                <a:latin typeface="Courier"/>
              </a:rPr>
              <a:t>esktop</a:t>
            </a:r>
            <a:r>
              <a:rPr>
                <a:solidFill>
                  <a:srgbClr val="666666"/>
                </a:solidFill>
                <a:latin typeface="Courier"/>
              </a:rPr>
              <a:t>&gt;</a:t>
            </a:r>
            <a:r>
              <a:rPr>
                <a:latin typeface="Courier"/>
              </a:rPr>
              <a:t> code </a:t>
            </a:r>
            <a:r>
              <a:rPr>
                <a:solidFill>
                  <a:srgbClr val="7D9029"/>
                </a:solidFill>
                <a:latin typeface="Courier"/>
              </a:rPr>
              <a:t>--list-extensions</a:t>
            </a:r>
            <a:r>
              <a:rPr>
                <a:latin typeface="Courier"/>
              </a:rPr>
              <a:t> </a:t>
            </a:r>
            <a:r>
              <a:rPr b="1">
                <a:solidFill>
                  <a:srgbClr val="007020"/>
                </a:solidFill>
                <a:latin typeface="Courier"/>
              </a:rPr>
              <a:t>|</a:t>
            </a:r>
            <a:r>
              <a:rPr>
                <a:latin typeface="Courier"/>
              </a:rPr>
              <a:t> % { </a:t>
            </a:r>
            <a:r>
              <a:rPr>
                <a:solidFill>
                  <a:srgbClr val="4070A0"/>
                </a:solidFill>
                <a:latin typeface="Courier"/>
              </a:rPr>
              <a:t>"code --install-extension </a:t>
            </a:r>
            <a:r>
              <a:rPr>
                <a:solidFill>
                  <a:srgbClr val="19177C"/>
                </a:solidFill>
                <a:latin typeface="Courier"/>
              </a:rPr>
              <a:t>$_</a:t>
            </a:r>
            <a:r>
              <a:rPr>
                <a:solidFill>
                  <a:srgbClr val="4070A0"/>
                </a:solidFill>
                <a:latin typeface="Courier"/>
              </a:rPr>
              <a:t>"</a:t>
            </a:r>
            <a:r>
              <a:rPr>
                <a:latin typeface="Courier"/>
              </a:rPr>
              <a:t> }</a:t>
            </a:r>
          </a:p>
          <a:p>
            <a:pPr lvl="0" indent="0" marL="0">
              <a:buNone/>
            </a:pPr>
            <a:r>
              <a:rPr/>
              <a:t>Following topic can help you</a:t>
            </a:r>
          </a:p>
          <a:p>
            <a:pPr lvl="0" indent="0" marL="0">
              <a:buNone/>
            </a:pPr>
            <a:r>
              <a:rPr>
                <a:hlinkClick r:id="rId2"/>
              </a:rPr>
              <a:t>How can you export the Visual Studio Code extension list? - Stack Overflow</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Flowgorithm (4)</a:t>
            </a:r>
          </a:p>
          <a:p>
            <a:pPr lvl="0"/>
            <a:r>
              <a:rPr/>
              <a:t>Console Window</a:t>
            </a:r>
          </a:p>
        </p:txBody>
      </p:sp>
      <p:pic>
        <p:nvPicPr>
          <p:cNvPr descr="fig:  assets/2022-10-01-13-52-08-image.png" id="0" name="Picture 1"/>
          <p:cNvPicPr>
            <a:picLocks noGrp="1" noChangeAspect="1"/>
          </p:cNvPicPr>
          <p:nvPr/>
        </p:nvPicPr>
        <p:blipFill>
          <a:blip r:embed="rId2"/>
          <a:stretch>
            <a:fillRect/>
          </a:stretch>
        </p:blipFill>
        <p:spPr bwMode="auto">
          <a:xfrm>
            <a:off x="3568700" y="228600"/>
            <a:ext cx="5105400" cy="3835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h:450px</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(2)</a:t>
            </a:r>
          </a:p>
          <a:p>
            <a:pPr lvl="0" indent="0">
              <a:buNone/>
            </a:pPr>
            <a:r>
              <a:rPr>
                <a:latin typeface="Courier"/>
              </a:rPr>
              <a:t>code --install-extension 2gua.rainbow-brackets
code --install-extension aaron-bond.better-comments
code --install-extension abusaidm.html-snippets
code --install-extension ACharLuk.easy-cpp-projects
code --install-extension chris-noring.node-snippets
code --install-extension cschlosser.doxdocgen
code --install-extension csholmq.excel-to-markdown-table
code --install-extension DaChuiOpenSource.FreeMind
code --install-extension dannysteenman.cloudformation-yaml-snippets
code --install-extension Dart-Code.dart-code
code --install-extension Dart-Code.flutter
code --install-extension digized.umple
code --install-extension DotJoshJohnson.xml
code --install-extension DougFinke.vscode-pandoc
code --install-extension dzhavat.bracket-pair-toggler
code --install-extension esbenp.prettier-vscode
code --install-extension formulahendry.dotnet
code --install-extension franneck94.c-cpp-runner
code --install-extension gcc.</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(3)</a:t>
            </a:r>
          </a:p>
          <a:p>
            <a:pPr lvl="0" indent="0">
              <a:buNone/>
            </a:pPr>
            <a:r>
              <a:rPr>
                <a:latin typeface="Courier"/>
              </a:rPr>
              <a:t>vscode-plugin-billionbottle
code --install-extension geeklearningio.graphviz-markdown-preview
code --install-extension geyao.html-snippets
code --install-extension GitHub.copilot-nightly
code --install-extension GrapeCity.gc-excelviewer
code --install-extension Ionide.Ionide-fsharp
code --install-extension ionut-botizan.vscode-cypher-ql
code --install-extension ipedrazas.kubernetes-snippets
code --install-extension JakeWilson.vscode-picture
code --install-extension James-Yu.latex-workshop
code --install-extension JasonMejane.base64viewer
code --install-extension jasonnutter.search-node-modules
code --install-extension jebbs.plantuml
code --install-extension jeff-hykin.better-cpp-syntax
code --install-extension Katacoda.vscode
code --install-extension KenDomino.Antlrvsix-vscode
code --install-extension l7ssha.tag-inserter
code --install-extension lolkush.quickstart
code --install-extension marp-team.marp-vscode
code --install-extension mindaro-dev.file-downloader
code --install-extension mindaro.mindaro
code --install-extension ms-azuretools.vscode-docker
code --install-extension MS-CEINTL.vscode-language-pack-tr</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(4)</a:t>
            </a:r>
          </a:p>
          <a:p>
            <a:pPr lvl="0" indent="0">
              <a:buNone/>
            </a:pPr>
            <a:r>
              <a:rPr>
                <a:latin typeface="Courier"/>
              </a:rPr>
              <a:t>code --install-extension ms-dotnettools.csharp
code --install-extension ms-dotnettools.dotnet-interactive-vscode
code --install-extension ms-dotnettools.vscode-dotnet-pack
code --install-extension ms-dotnettools.vscode-dotnet-runtime
code --install-extension ms-kubernetes-tools.vscode-aks-tools
code --install-extension ms-kubernetes-tools.vscode-kubernetes-tools
code --install-extension ms-python.python
code --install-extension ms-python.vscode-pylance
code --install-extension ms-toolsai.jupyter
code --install-extension ms-toolsai.jupyter-keymap
code --install-extension ms-toolsai.jupyter-renderers
code --install-extension ms-vscode-remote.remote-containers
code --install-extension ms-vscode-remote.remote-ssh
code --install-extension ms-vscode-remote.remote-ssh-edit
code --install-extension ms-vscode-remote.remote-wsl</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(5)</a:t>
            </a:r>
          </a:p>
          <a:p>
            <a:pPr lvl="0" indent="0">
              <a:buNone/>
            </a:pPr>
            <a:r>
              <a:rPr>
                <a:latin typeface="Courier"/>
              </a:rPr>
              <a:t>code --install-extension ms-vscode.azure-account
code --install-extension ms-vscode.brackets-keybindings
code --install-extension ms-vscode.brackets-pack
code --install-extension ms-vscode.cmake-tools
code --install-extension ms-vscode.cpptools
code --install-extension ms-vscode.cpptools-extension-pack
code --install-extension ms-vscode.cpptools-themes
code --install-extension ms-vscode.live-server
code --install-extension ms-vsliveshare.vsliveshare
code --install-extension oleg-shilo.cs-script
code --install-extension PascalReitermann93.vscode-yaml-sort</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(6)</a:t>
            </a:r>
          </a:p>
          <a:p>
            <a:pPr lvl="0" indent="0">
              <a:buNone/>
            </a:pPr>
            <a:r>
              <a:rPr>
                <a:latin typeface="Courier"/>
              </a:rPr>
              <a:t>code --install-extension Pivotal.vscode-boot-dev-pack
code --install-extension Pivotal.vscode-concourse
code --install-extension Pivotal.vscode-manifest-yaml
code --install-extension Pivotal.vscode-spring-boot
code --install-extension PKief.material-icon-theme
code --install-extension platformio.platformio-ide
code --install-extension pranaygp.vscode-css-peek
code --install-extension redhat.fabric8-analytics
code --install-extension redhat.java
code --install-extension redhat.vscode-commons
code --install-extension redhat.vscode-xml
code --install-extension redhat.vscode-yaml
code --install-extension ritwickdey.LiveServer
code --install-extension sidthesloth.html5-boilerplate
code --install-extension TaodongWu.ejs-snippets
code --install-extension tht13.python
code --install-extension tomoki1207.pdf
code --install-extension twxs.cmake
code --install-extension vadimcn.vscode-lldb</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Code Extension List (7)</a:t>
            </a:r>
          </a:p>
          <a:p>
            <a:pPr lvl="0" indent="0">
              <a:buNone/>
            </a:pPr>
            <a:r>
              <a:rPr>
                <a:latin typeface="Courier"/>
              </a:rPr>
              <a:t>code --install-extension VisualStudioExptTeam.intellicode-api-usage-examples
code --install-extension VisualStudioExptTeam.vscodeintellicode
code --install-extension vscjava.vscode-java-debug
code --install-extension vscjava.vscode-java-dependency
code --install-extension vscjava.vscode-java-pack
code --install-extension vscjava.vscode-java-test
code --install-extension vscjava.vscode-maven
code --install-extension vscjava.vscode-spring-boot-dashboard
code --install-extension vscjava.vscode-spring-initializr
code --install-extension walkme.HTML5-extension-pack
code --install-extension webfreak.debug
code --install-extension well-ar.plantuml
code --install-extension wildboar.asn1
code --install-extension Zignd.html-css-class-completion</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a:t>
            </a:r>
          </a:p>
          <a:p>
            <a:pPr lvl="0"/>
            <a:r>
              <a:rPr/>
              <a:t>Download and install </a:t>
            </a:r>
            <a:r>
              <a:rPr>
                <a:latin typeface="Courier"/>
              </a:rPr>
              <a:t>Visual Studio Community Edition</a:t>
            </a:r>
          </a:p>
          <a:p>
            <a:pPr lvl="0"/>
            <a:r>
              <a:rPr/>
              <a:t>Select All Development Environments from Installer.</a:t>
            </a:r>
          </a:p>
          <a:p>
            <a:pPr lvl="0" indent="0" marL="0">
              <a:buNone/>
            </a:pPr>
            <a:r>
              <a:rPr>
                <a:hlinkClick r:id="rId2"/>
              </a:rPr>
              <a:t>Ücretsiz Geliştirici Yazılımları ve Hizmetleri - Visual Studio</a:t>
            </a:r>
          </a:p>
        </p:txBody>
      </p:sp>
      <p:pic>
        <p:nvPicPr>
          <p:cNvPr descr="fig:  assets/2022-10-01-13-06-31-image.png" id="0" name="Picture 1"/>
          <p:cNvPicPr>
            <a:picLocks noGrp="1" noChangeAspect="1"/>
          </p:cNvPicPr>
          <p:nvPr/>
        </p:nvPicPr>
        <p:blipFill>
          <a:blip r:embed="rId3"/>
          <a:stretch>
            <a:fillRect/>
          </a:stretch>
        </p:blipFill>
        <p:spPr bwMode="auto">
          <a:xfrm>
            <a:off x="3568700" y="1206500"/>
            <a:ext cx="5105400" cy="1866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height:400px</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(2)</a:t>
            </a:r>
          </a:p>
          <a:p>
            <a:pPr lvl="0"/>
            <a:r>
              <a:rPr/>
              <a:t>After installation open </a:t>
            </a:r>
            <a:r>
              <a:rPr>
                <a:latin typeface="Courier"/>
              </a:rPr>
              <a:t>Visual Studio</a:t>
            </a:r>
            <a:r>
              <a:rPr/>
              <a:t>2022` from the menu.</a:t>
            </a:r>
          </a:p>
        </p:txBody>
      </p:sp>
      <p:pic>
        <p:nvPicPr>
          <p:cNvPr descr="fig:  assets/2022-10-01-12-42-08-image.png" id="0" name="Picture 1"/>
          <p:cNvPicPr>
            <a:picLocks noGrp="1" noChangeAspect="1"/>
          </p:cNvPicPr>
          <p:nvPr/>
        </p:nvPicPr>
        <p:blipFill>
          <a:blip r:embed="rId2"/>
          <a:stretch>
            <a:fillRect/>
          </a:stretch>
        </p:blipFill>
        <p:spPr bwMode="auto">
          <a:xfrm>
            <a:off x="3568700" y="1244600"/>
            <a:ext cx="5105400" cy="1790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height:300px</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(3)</a:t>
            </a:r>
          </a:p>
          <a:p>
            <a:pPr lvl="0"/>
            <a:r>
              <a:rPr/>
              <a:t>The application will start…</a:t>
            </a:r>
          </a:p>
        </p:txBody>
      </p:sp>
      <p:pic>
        <p:nvPicPr>
          <p:cNvPr descr="fig:  assets/2022-10-01-12-42-34-image.png" id="0" name="Picture 1"/>
          <p:cNvPicPr>
            <a:picLocks noGrp="1" noChangeAspect="1"/>
          </p:cNvPicPr>
          <p:nvPr/>
        </p:nvPicPr>
        <p:blipFill>
          <a:blip r:embed="rId2"/>
          <a:stretch>
            <a:fillRect/>
          </a:stretch>
        </p:blipFill>
        <p:spPr bwMode="auto">
          <a:xfrm>
            <a:off x="3568700" y="546100"/>
            <a:ext cx="5105400" cy="31877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center height:300px</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(4)</a:t>
            </a:r>
          </a:p>
          <a:p>
            <a:pPr lvl="0"/>
            <a:r>
              <a:rPr/>
              <a:t>From Opening Window Select </a:t>
            </a:r>
            <a:r>
              <a:rPr>
                <a:latin typeface="Courier"/>
              </a:rPr>
              <a:t>Create a new project</a:t>
            </a:r>
          </a:p>
        </p:txBody>
      </p:sp>
      <p:pic>
        <p:nvPicPr>
          <p:cNvPr descr="fig:  assets/2022-10-01-12-46-19-image.png" id="0" name="Picture 1"/>
          <p:cNvPicPr>
            <a:picLocks noGrp="1" noChangeAspect="1"/>
          </p:cNvPicPr>
          <p:nvPr/>
        </p:nvPicPr>
        <p:blipFill>
          <a:blip r:embed="rId2"/>
          <a:stretch>
            <a:fillRect/>
          </a:stretch>
        </p:blipFill>
        <p:spPr bwMode="auto">
          <a:xfrm>
            <a:off x="3568700" y="660400"/>
            <a:ext cx="5105400" cy="29591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Flowgorithm (5)</a:t>
            </a:r>
          </a:p>
          <a:p>
            <a:pPr lvl="0"/>
            <a:r>
              <a:rPr/>
              <a:t>Source Code Viewer Window</a:t>
            </a:r>
          </a:p>
          <a:p>
            <a:pPr lvl="1"/>
            <a:r>
              <a:rPr/>
              <a:t>The Source Code Viewer can convert your flowchart to several major programming languages. So, if you planning to learn a high-level language, then this feature should help you along the way.</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(5)</a:t>
            </a:r>
          </a:p>
          <a:p>
            <a:pPr lvl="0"/>
            <a:r>
              <a:rPr/>
              <a:t>There will be several options, you can review them.</a:t>
            </a:r>
          </a:p>
          <a:p>
            <a:pPr lvl="0"/>
            <a:r>
              <a:rPr/>
              <a:t>Select </a:t>
            </a:r>
            <a:r>
              <a:rPr>
                <a:latin typeface="Courier"/>
              </a:rPr>
              <a:t>Windows</a:t>
            </a:r>
            <a:r>
              <a:rPr/>
              <a:t>, </a:t>
            </a:r>
            <a:r>
              <a:rPr>
                <a:latin typeface="Courier"/>
              </a:rPr>
              <a:t>C++</a:t>
            </a:r>
            <a:r>
              <a:rPr/>
              <a:t>, </a:t>
            </a:r>
            <a:r>
              <a:rPr>
                <a:latin typeface="Courier"/>
              </a:rPr>
              <a:t>Console Application</a:t>
            </a:r>
            <a:r>
              <a:rPr/>
              <a:t> from Combobox.</a:t>
            </a:r>
          </a:p>
          <a:p>
            <a:pPr lvl="0"/>
            <a:r>
              <a:rPr/>
              <a:t>Select </a:t>
            </a:r>
            <a:r>
              <a:rPr>
                <a:latin typeface="Courier"/>
              </a:rPr>
              <a:t>Console Application</a:t>
            </a:r>
          </a:p>
          <a:p>
            <a:pPr lvl="1" indent="0" marL="342900">
              <a:buNone/>
            </a:pPr>
            <a:r>
              <a:rPr/>
              <a:t>bg right height:450px</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(6)</a:t>
            </a:r>
          </a:p>
          <a:p>
            <a:pPr lvl="0"/>
            <a:r>
              <a:rPr/>
              <a:t>Give a solution and project name.</a:t>
            </a:r>
          </a:p>
          <a:p>
            <a:pPr lvl="0"/>
            <a:r>
              <a:rPr/>
              <a:t>Select save location</a:t>
            </a:r>
          </a:p>
        </p:txBody>
      </p:sp>
      <p:pic>
        <p:nvPicPr>
          <p:cNvPr descr="fig:  assets/2022-10-01-12-47-05-image.png" id="0" name="Picture 1"/>
          <p:cNvPicPr>
            <a:picLocks noGrp="1" noChangeAspect="1"/>
          </p:cNvPicPr>
          <p:nvPr/>
        </p:nvPicPr>
        <p:blipFill>
          <a:blip r:embed="rId2"/>
          <a:stretch>
            <a:fillRect/>
          </a:stretch>
        </p:blipFill>
        <p:spPr bwMode="auto">
          <a:xfrm>
            <a:off x="3733800" y="203200"/>
            <a:ext cx="4762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(7)</a:t>
            </a:r>
          </a:p>
          <a:p>
            <a:pPr lvl="0"/>
            <a:r>
              <a:rPr/>
              <a:t>You will have C++ basic Hello World application.</a:t>
            </a:r>
          </a:p>
        </p:txBody>
      </p:sp>
      <p:pic>
        <p:nvPicPr>
          <p:cNvPr descr="fig:  assets/2022-10-01-12-47-33-image.png" id="0" name="Picture 1"/>
          <p:cNvPicPr>
            <a:picLocks noGrp="1" noChangeAspect="1"/>
          </p:cNvPicPr>
          <p:nvPr/>
        </p:nvPicPr>
        <p:blipFill>
          <a:blip r:embed="rId2"/>
          <a:stretch>
            <a:fillRect/>
          </a:stretch>
        </p:blipFill>
        <p:spPr bwMode="auto">
          <a:xfrm>
            <a:off x="3568700" y="317500"/>
            <a:ext cx="5105400" cy="3644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(8)</a:t>
            </a:r>
          </a:p>
          <a:p>
            <a:pPr lvl="0"/>
            <a:r>
              <a:rPr/>
              <a:t>You will have C++ basic Hello World application.</a:t>
            </a:r>
          </a:p>
          <a:p>
            <a:pPr lvl="0" indent="0">
              <a:buNone/>
            </a:pPr>
            <a:r>
              <a:rPr i="1">
                <a:solidFill>
                  <a:srgbClr val="60A0B0"/>
                </a:solidFill>
                <a:latin typeface="Courier"/>
              </a:rPr>
              <a:t>// ConsoleApplication1.cpp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&lt;iostream&gt;</a:t>
            </a:r>
            <a:br/>
            <a:br/>
            <a:r>
              <a:rPr>
                <a:solidFill>
                  <a:srgbClr val="902000"/>
                </a:solidFill>
                <a:latin typeface="Courier"/>
              </a:rPr>
              <a:t>int</a:t>
            </a:r>
            <a:r>
              <a:rPr>
                <a:latin typeface="Courier"/>
              </a:rPr>
              <a:t> main</a:t>
            </a:r>
            <a:r>
              <a:rPr>
                <a:solidFill>
                  <a:srgbClr val="666666"/>
                </a:solidFill>
                <a:latin typeface="Courier"/>
              </a:rPr>
              <a:t>()</a:t>
            </a:r>
            <a:br/>
            <a:r>
              <a:rPr>
                <a:solidFill>
                  <a:srgbClr val="666666"/>
                </a:solidFill>
                <a:latin typeface="Courier"/>
              </a:rPr>
              <a:t>{</a:t>
            </a:r>
            <a:br/>
            <a:r>
              <a:rPr>
                <a:latin typeface="Courier"/>
              </a:rPr>
              <a:t>    </a:t>
            </a:r>
            <a:r>
              <a:rPr>
                <a:solidFill>
                  <a:srgbClr val="008000"/>
                </a:solidFill>
                <a:latin typeface="Courier"/>
              </a:rPr>
              <a:t>std::</a:t>
            </a:r>
            <a:r>
              <a:rPr>
                <a:latin typeface="Courier"/>
              </a:rPr>
              <a:t>cout</a:t>
            </a:r>
            <a:r>
              <a:rPr>
                <a:solidFill>
                  <a:srgbClr val="666666"/>
                </a:solidFill>
                <a:latin typeface="Courier"/>
              </a:rPr>
              <a:t> &lt;&lt;</a:t>
            </a:r>
            <a:r>
              <a:rPr>
                <a:latin typeface="Courier"/>
              </a:rPr>
              <a:t> </a:t>
            </a:r>
            <a:r>
              <a:rPr>
                <a:solidFill>
                  <a:srgbClr val="4070A0"/>
                </a:solidFill>
                <a:latin typeface="Courier"/>
              </a:rPr>
              <a:t>"Hello World!\n"</a:t>
            </a:r>
            <a:r>
              <a:rPr>
                <a:solidFill>
                  <a:srgbClr val="666666"/>
                </a:solidFill>
                <a:latin typeface="Courier"/>
              </a:rPr>
              <a:t>;</a:t>
            </a:r>
            <a:br/>
            <a:r>
              <a:rPr>
                <a:solidFill>
                  <a:srgbClr val="666666"/>
                </a:solidFill>
                <a:latin typeface="Courier"/>
              </a:rPr>
              <a:t>}</a:t>
            </a:r>
            <a:br/>
            <a:br/>
            <a:r>
              <a:rPr i="1">
                <a:solidFill>
                  <a:srgbClr val="60A0B0"/>
                </a:solidFill>
                <a:latin typeface="Courier"/>
              </a:rPr>
              <a:t>// Run program: Ctrl + F5 or Debug &gt; Start Without Debugging menu</a:t>
            </a:r>
            <a:br/>
            <a:r>
              <a:rPr i="1">
                <a:solidFill>
                  <a:srgbClr val="60A0B0"/>
                </a:solidFill>
                <a:latin typeface="Courier"/>
              </a:rPr>
              <a:t>// Debug program: F5 or Debug &gt; Start Debugging menu</a:t>
            </a:r>
            <a:br/>
            <a:br/>
            <a:r>
              <a:rPr i="1">
                <a:solidFill>
                  <a:srgbClr val="60A0B0"/>
                </a:solidFill>
                <a:latin typeface="Courier"/>
              </a:rPr>
              <a:t>// Tips for Getting Started:</a:t>
            </a:r>
            <a:br/>
            <a:r>
              <a:rPr i="1">
                <a:solidFill>
                  <a:srgbClr val="60A0B0"/>
                </a:solidFill>
                <a:latin typeface="Courier"/>
              </a:rPr>
              <a:t>//   1. Use the Solution Explorer window to add/manage files</a:t>
            </a:r>
            <a:br/>
            <a:r>
              <a:rPr i="1">
                <a:solidFill>
                  <a:srgbClr val="60A0B0"/>
                </a:solidFill>
                <a:latin typeface="Courier"/>
              </a:rPr>
              <a:t>//   2. Use the Team Explorer window to connect to source control</a:t>
            </a:r>
            <a:br/>
            <a:r>
              <a:rPr i="1">
                <a:solidFill>
                  <a:srgbClr val="60A0B0"/>
                </a:solidFill>
                <a:latin typeface="Courier"/>
              </a:rPr>
              <a:t>//   3. Use the Output window to see build output and other messages</a:t>
            </a:r>
            <a:br/>
            <a:r>
              <a:rPr i="1">
                <a:solidFill>
                  <a:srgbClr val="60A0B0"/>
                </a:solidFill>
                <a:latin typeface="Courier"/>
              </a:rPr>
              <a:t>//   4. Use the Error List window to view errors</a:t>
            </a:r>
            <a:br/>
            <a:r>
              <a:rPr i="1">
                <a:solidFill>
                  <a:srgbClr val="60A0B0"/>
                </a:solidFill>
                <a:latin typeface="Courier"/>
              </a:rPr>
              <a:t>//   5. Go to Project &gt; Add New Item to create new code files, or Project &gt; Add Existing Item to add existing code files to the project</a:t>
            </a:r>
            <a:br/>
            <a:r>
              <a:rPr i="1">
                <a:solidFill>
                  <a:srgbClr val="60A0B0"/>
                </a:solidFill>
                <a:latin typeface="Courier"/>
              </a:rPr>
              <a:t>//   6. In the future, to open this project again, go to File &gt; Open &gt; Project and select the .sln file</a:t>
            </a:r>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(9)</a:t>
            </a:r>
          </a:p>
          <a:p>
            <a:pPr lvl="0"/>
            <a:r>
              <a:rPr/>
              <a:t>We need to rename the file extension to </a:t>
            </a:r>
            <a:r>
              <a:rPr>
                <a:latin typeface="Courier"/>
              </a:rPr>
              <a:t>c</a:t>
            </a:r>
            <a:r>
              <a:rPr/>
              <a:t> from </a:t>
            </a:r>
            <a:r>
              <a:rPr>
                <a:latin typeface="Courier"/>
              </a:rPr>
              <a:t>cpp</a:t>
            </a:r>
          </a:p>
        </p:txBody>
      </p:sp>
      <p:pic>
        <p:nvPicPr>
          <p:cNvPr descr="fig:  assets/2022-10-01-12-47-53-image.png" id="0" name="Picture 1"/>
          <p:cNvPicPr>
            <a:picLocks noGrp="1" noChangeAspect="1"/>
          </p:cNvPicPr>
          <p:nvPr/>
        </p:nvPicPr>
        <p:blipFill>
          <a:blip r:embed="rId2"/>
          <a:stretch>
            <a:fillRect/>
          </a:stretch>
        </p:blipFill>
        <p:spPr bwMode="auto">
          <a:xfrm>
            <a:off x="4572000" y="203200"/>
            <a:ext cx="3111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(10)</a:t>
            </a:r>
          </a:p>
          <a:p>
            <a:pPr lvl="0"/>
            <a:r>
              <a:rPr/>
              <a:t>If you compile the source C compiler will be used.</a:t>
            </a:r>
          </a:p>
        </p:txBody>
      </p:sp>
      <p:pic>
        <p:nvPicPr>
          <p:cNvPr descr="fig:  assets/2022-10-01-12-48-08-image.png" id="0" name="Picture 1"/>
          <p:cNvPicPr>
            <a:picLocks noGrp="1" noChangeAspect="1"/>
          </p:cNvPicPr>
          <p:nvPr/>
        </p:nvPicPr>
        <p:blipFill>
          <a:blip r:embed="rId2"/>
          <a:stretch>
            <a:fillRect/>
          </a:stretch>
        </p:blipFill>
        <p:spPr bwMode="auto">
          <a:xfrm>
            <a:off x="3568700" y="1358900"/>
            <a:ext cx="5105400" cy="1574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height:200px</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Visual Studio Community Edition (Install / Compile / Run / Debug) (11)</a:t>
            </a:r>
          </a:p>
          <a:p>
            <a:pPr lvl="0"/>
            <a:r>
              <a:rPr/>
              <a:t>We need to update our source for </a:t>
            </a:r>
            <a:r>
              <a:rPr>
                <a:latin typeface="Courier"/>
              </a:rPr>
              <a:t>C</a:t>
            </a:r>
            <a:r>
              <a:rPr/>
              <a:t> as follows</a:t>
            </a:r>
          </a:p>
          <a:p>
            <a:pPr lvl="0" indent="0">
              <a:buNone/>
            </a:pPr>
            <a:r>
              <a:rPr i="1">
                <a:solidFill>
                  <a:srgbClr val="60A0B0"/>
                </a:solidFill>
                <a:latin typeface="Courier"/>
              </a:rPr>
              <a:t>// ConsoleApplication1.c : This file contains the 'main' function. Program execution begins and ends there.</a:t>
            </a:r>
            <a:br/>
            <a:r>
              <a:rPr i="1">
                <a:solidFill>
                  <a:srgbClr val="60A0B0"/>
                </a:solidFill>
                <a:latin typeface="Courier"/>
              </a:rPr>
              <a:t>//</a:t>
            </a:r>
            <a:br/>
            <a:br/>
            <a:r>
              <a:rPr>
                <a:solidFill>
                  <a:srgbClr val="BC7A00"/>
                </a:solidFill>
                <a:latin typeface="Courier"/>
              </a:rPr>
              <a:t>#include </a:t>
            </a:r>
            <a:r>
              <a:rPr b="1">
                <a:solidFill>
                  <a:srgbClr val="008000"/>
                </a:solidFill>
                <a:latin typeface="Courier"/>
              </a:rPr>
              <a:t>&lt;stdio.h&gt;</a:t>
            </a:r>
            <a:br/>
            <a:br/>
            <a:r>
              <a:rPr>
                <a:solidFill>
                  <a:srgbClr val="902000"/>
                </a:solidFill>
                <a:latin typeface="Courier"/>
              </a:rPr>
              <a:t>int</a:t>
            </a:r>
            <a:r>
              <a:rPr>
                <a:latin typeface="Courier"/>
              </a:rPr>
              <a:t> main</a:t>
            </a:r>
            <a:r>
              <a:rPr>
                <a:solidFill>
                  <a:srgbClr val="666666"/>
                </a:solidFill>
                <a:latin typeface="Courier"/>
              </a:rPr>
              <a:t>(){</a:t>
            </a:r>
            <a:br/>
            <a:r>
              <a:rPr>
                <a:latin typeface="Courier"/>
              </a:rPr>
              <a:t>    printf</a:t>
            </a:r>
            <a:r>
              <a:rPr>
                <a:solidFill>
                  <a:srgbClr val="666666"/>
                </a:solidFill>
                <a:latin typeface="Courier"/>
              </a:rPr>
              <a:t>(</a:t>
            </a:r>
            <a:r>
              <a:rPr>
                <a:solidFill>
                  <a:srgbClr val="4070A0"/>
                </a:solidFill>
                <a:latin typeface="Courier"/>
              </a:rPr>
              <a:t>"Hello World!\n"</a:t>
            </a:r>
            <a:r>
              <a:rPr>
                <a:solidFill>
                  <a:srgbClr val="666666"/>
                </a:solidFill>
                <a:latin typeface="Courier"/>
              </a:rPr>
              <a:t>);</a:t>
            </a:r>
            <a:br/>
            <a:r>
              <a:rPr>
                <a:solidFill>
                  <a:srgbClr val="666666"/>
                </a:solidFill>
                <a:latin typeface="Courier"/>
              </a:rPr>
              <a:t>}</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(12)</a:t>
            </a:r>
          </a:p>
          <a:p>
            <a:pPr lvl="0"/>
            <a:r>
              <a:rPr/>
              <a:t>We need to update our source for </a:t>
            </a:r>
            <a:r>
              <a:rPr>
                <a:latin typeface="Courier"/>
              </a:rPr>
              <a:t>C</a:t>
            </a:r>
            <a:r>
              <a:rPr/>
              <a:t> as follows</a:t>
            </a:r>
          </a:p>
        </p:txBody>
      </p:sp>
      <p:pic>
        <p:nvPicPr>
          <p:cNvPr descr="fig:  assets/2022-10-01-12-49-42-image.png" id="0" name="Picture 1"/>
          <p:cNvPicPr>
            <a:picLocks noGrp="1" noChangeAspect="1"/>
          </p:cNvPicPr>
          <p:nvPr/>
        </p:nvPicPr>
        <p:blipFill>
          <a:blip r:embed="rId2"/>
          <a:stretch>
            <a:fillRect/>
          </a:stretch>
        </p:blipFill>
        <p:spPr bwMode="auto">
          <a:xfrm>
            <a:off x="3568700" y="774700"/>
            <a:ext cx="5105400" cy="2743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(13)</a:t>
            </a:r>
          </a:p>
          <a:p>
            <a:pPr lvl="0"/>
            <a:r>
              <a:rPr/>
              <a:t>Put a breakpoint by clicking the following location. Breakpoints will be stop points for our debugging operations.</a:t>
            </a:r>
          </a:p>
        </p:txBody>
      </p:sp>
      <p:pic>
        <p:nvPicPr>
          <p:cNvPr descr="fig:  assets/2022-10-01-12-50-01-image.png" id="0" name="Picture 1"/>
          <p:cNvPicPr>
            <a:picLocks noGrp="1" noChangeAspect="1"/>
          </p:cNvPicPr>
          <p:nvPr/>
        </p:nvPicPr>
        <p:blipFill>
          <a:blip r:embed="rId2"/>
          <a:stretch>
            <a:fillRect/>
          </a:stretch>
        </p:blipFill>
        <p:spPr bwMode="auto">
          <a:xfrm>
            <a:off x="3568700" y="1130300"/>
            <a:ext cx="5105400" cy="2019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height:350px</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Visual Studio Community Edition (Install / Compile / Run / Debug) (14)</a:t>
            </a:r>
          </a:p>
          <a:p>
            <a:pPr lvl="0"/>
            <a:r>
              <a:rPr/>
              <a:t>Then select Debug configuration and according to your operating system select x64 or x86 configuration and click </a:t>
            </a:r>
            <a:r>
              <a:rPr>
                <a:latin typeface="Courier"/>
              </a:rPr>
              <a:t>Local Windows Debugger</a:t>
            </a:r>
          </a:p>
        </p:txBody>
      </p:sp>
      <p:pic>
        <p:nvPicPr>
          <p:cNvPr descr="fig:  assets/2022-10-01-12-50-15-image.png" id="0" name="Picture 1"/>
          <p:cNvPicPr>
            <a:picLocks noGrp="1" noChangeAspect="1"/>
          </p:cNvPicPr>
          <p:nvPr/>
        </p:nvPicPr>
        <p:blipFill>
          <a:blip r:embed="rId2"/>
          <a:stretch>
            <a:fillRect/>
          </a:stretch>
        </p:blipFill>
        <p:spPr bwMode="auto">
          <a:xfrm>
            <a:off x="3568700" y="1536700"/>
            <a:ext cx="5105400" cy="1206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bg right width:650px</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Week Notes</dc:title>
  <dc:creator>Student Ridvan SEVIK</dc:creator>
  <cp:keywords/>
  <dcterms:created xsi:type="dcterms:W3CDTF">2022-10-18T08:09:27Z</dcterms:created>
  <dcterms:modified xsi:type="dcterms:W3CDTF">2022-10-18T08:09:27Z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class">
    <vt:lpwstr>lead</vt:lpwstr>
  </property>
  <property fmtid="{D5CDD505-2E9C-101B-9397-08002B2CF9AE}" pid="3" name="backgroundColor">
    <vt:lpwstr/>
  </property>
  <property fmtid="{D5CDD505-2E9C-101B-9397-08002B2CF9AE}" pid="4" name="backgroundImage">
    <vt:lpwstr>url(‘https://marp.app/assets/hero-background.svg’)</vt:lpwstr>
  </property>
  <property fmtid="{D5CDD505-2E9C-101B-9397-08002B2CF9AE}" pid="5" name="date">
    <vt:lpwstr/>
  </property>
  <property fmtid="{D5CDD505-2E9C-101B-9397-08002B2CF9AE}" pid="6" name="disable-header-and-footer">
    <vt:lpwstr>False</vt:lpwstr>
  </property>
  <property fmtid="{D5CDD505-2E9C-101B-9397-08002B2CF9AE}" pid="7" name="footer">
    <vt:lpwstr>height:50px RTEU CE103 Week-2</vt:lpwstr>
  </property>
  <property fmtid="{D5CDD505-2E9C-101B-9397-08002B2CF9AE}" pid="8" name="footer-center">
    <vt:lpwstr>License: WTFPL</vt:lpwstr>
  </property>
  <property fmtid="{D5CDD505-2E9C-101B-9397-08002B2CF9AE}" pid="9" name="footer-left">
    <vt:lpwstr>© Dr. Uğur CORUH</vt:lpwstr>
  </property>
  <property fmtid="{D5CDD505-2E9C-101B-9397-08002B2CF9AE}" pid="10" name="footer-right">
    <vt:lpwstr/>
  </property>
  <property fmtid="{D5CDD505-2E9C-101B-9397-08002B2CF9AE}" pid="11" name="geometry">
    <vt:lpwstr>left=2.54cm,right=2.54cm,top=1.91cm,bottom=1.91cm</vt:lpwstr>
  </property>
  <property fmtid="{D5CDD505-2E9C-101B-9397-08002B2CF9AE}" pid="12" name="header">
    <vt:lpwstr>2.Notes</vt:lpwstr>
  </property>
  <property fmtid="{D5CDD505-2E9C-101B-9397-08002B2CF9AE}" pid="13" name="header-center">
    <vt:lpwstr/>
  </property>
  <property fmtid="{D5CDD505-2E9C-101B-9397-08002B2CF9AE}" pid="14" name="header-left">
    <vt:lpwstr/>
  </property>
  <property fmtid="{D5CDD505-2E9C-101B-9397-08002B2CF9AE}" pid="15" name="header-right">
    <vt:lpwstr/>
  </property>
  <property fmtid="{D5CDD505-2E9C-101B-9397-08002B2CF9AE}" pid="16" name="links-as-notes">
    <vt:lpwstr>True</vt:lpwstr>
  </property>
  <property fmtid="{D5CDD505-2E9C-101B-9397-08002B2CF9AE}" pid="17" name="listings-disable-line-numbers">
    <vt:lpwstr>True</vt:lpwstr>
  </property>
  <property fmtid="{D5CDD505-2E9C-101B-9397-08002B2CF9AE}" pid="18" name="listings-no-page-break">
    <vt:lpwstr>False</vt:lpwstr>
  </property>
  <property fmtid="{D5CDD505-2E9C-101B-9397-08002B2CF9AE}" pid="19" name="lof">
    <vt:lpwstr>True</vt:lpwstr>
  </property>
  <property fmtid="{D5CDD505-2E9C-101B-9397-08002B2CF9AE}" pid="20" name="logo">
    <vt:lpwstr>assets/2021-10-19-15-01-36-image.png</vt:lpwstr>
  </property>
  <property fmtid="{D5CDD505-2E9C-101B-9397-08002B2CF9AE}" pid="21" name="logo-width">
    <vt:lpwstr>100</vt:lpwstr>
  </property>
  <property fmtid="{D5CDD505-2E9C-101B-9397-08002B2CF9AE}" pid="22" name="lot">
    <vt:lpwstr>True</vt:lpwstr>
  </property>
  <property fmtid="{D5CDD505-2E9C-101B-9397-08002B2CF9AE}" pid="23" name="marp">
    <vt:lpwstr>True</vt:lpwstr>
  </property>
  <property fmtid="{D5CDD505-2E9C-101B-9397-08002B2CF9AE}" pid="24" name="math">
    <vt:lpwstr>mathjax</vt:lpwstr>
  </property>
  <property fmtid="{D5CDD505-2E9C-101B-9397-08002B2CF9AE}" pid="25" name="page-background">
    <vt:lpwstr/>
  </property>
  <property fmtid="{D5CDD505-2E9C-101B-9397-08002B2CF9AE}" pid="26" name="page-background-opacity">
    <vt:lpwstr/>
  </property>
  <property fmtid="{D5CDD505-2E9C-101B-9397-08002B2CF9AE}" pid="27" name="paginate">
    <vt:lpwstr>True</vt:lpwstr>
  </property>
  <property fmtid="{D5CDD505-2E9C-101B-9397-08002B2CF9AE}" pid="28" name="style">
    <vt:lpwstr>img[alt~=“center”] { display: block; margin: 0 auto; }</vt:lpwstr>
  </property>
  <property fmtid="{D5CDD505-2E9C-101B-9397-08002B2CF9AE}" pid="29" name="subparagraph">
    <vt:lpwstr>True</vt:lpwstr>
  </property>
  <property fmtid="{D5CDD505-2E9C-101B-9397-08002B2CF9AE}" pid="30" name="subtitle">
    <vt:lpwstr>Development Environments and Algorithm Basics</vt:lpwstr>
  </property>
  <property fmtid="{D5CDD505-2E9C-101B-9397-08002B2CF9AE}" pid="31" name="theme">
    <vt:lpwstr>default</vt:lpwstr>
  </property>
  <property fmtid="{D5CDD505-2E9C-101B-9397-08002B2CF9AE}" pid="32" name="titlepage">
    <vt:lpwstr>True</vt:lpwstr>
  </property>
  <property fmtid="{D5CDD505-2E9C-101B-9397-08002B2CF9AE}" pid="33" name="titlepage-color">
    <vt:lpwstr>FFFFFF</vt:lpwstr>
  </property>
  <property fmtid="{D5CDD505-2E9C-101B-9397-08002B2CF9AE}" pid="34" name="titlepage-rule-color">
    <vt:lpwstr>CCCCCC</vt:lpwstr>
  </property>
  <property fmtid="{D5CDD505-2E9C-101B-9397-08002B2CF9AE}" pid="35" name="titlepage-rule-height">
    <vt:lpwstr>4</vt:lpwstr>
  </property>
  <property fmtid="{D5CDD505-2E9C-101B-9397-08002B2CF9AE}" pid="36" name="titlepage-text-color">
    <vt:lpwstr>000000</vt:lpwstr>
  </property>
</Properties>
</file>